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6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7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8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9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0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1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12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  <p:sldMasterId id="2147483684" r:id="rId5"/>
  </p:sldMasterIdLst>
  <p:notesMasterIdLst>
    <p:notesMasterId r:id="rId21"/>
  </p:notesMasterIdLst>
  <p:sldIdLst>
    <p:sldId id="268" r:id="rId6"/>
    <p:sldId id="340" r:id="rId7"/>
    <p:sldId id="447" r:id="rId8"/>
    <p:sldId id="449" r:id="rId9"/>
    <p:sldId id="438" r:id="rId10"/>
    <p:sldId id="442" r:id="rId11"/>
    <p:sldId id="440" r:id="rId12"/>
    <p:sldId id="443" r:id="rId13"/>
    <p:sldId id="444" r:id="rId14"/>
    <p:sldId id="445" r:id="rId15"/>
    <p:sldId id="450" r:id="rId16"/>
    <p:sldId id="452" r:id="rId17"/>
    <p:sldId id="454" r:id="rId18"/>
    <p:sldId id="451" r:id="rId19"/>
    <p:sldId id="453" r:id="rId20"/>
  </p:sldIdLst>
  <p:sldSz cx="12192000" cy="6858000"/>
  <p:notesSz cx="6858000" cy="9144000"/>
  <p:embeddedFontLst>
    <p:embeddedFont>
      <p:font typeface="Franklin Gothic Book" panose="020B0503020102020204" pitchFamily="34" charset="0"/>
      <p:regular r:id="rId22"/>
      <p:italic r:id="rId23"/>
    </p:embeddedFont>
    <p:embeddedFont>
      <p:font typeface="Franklin Gothic Demi" panose="020B0703020102020204" pitchFamily="34" charset="0"/>
      <p:regular r:id="rId24"/>
      <p:italic r:id="rId2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6A47A01-037D-461C-A3B7-197B631276EC}" name="Simon Beaudoin (CISSSMC16)" initials="S(" userId="S::simon.beaudoin.cisssmc16@ssss.gouv.qc.ca::31c6a161-3883-468c-a669-6a9a8bcd815c" providerId="AD"/>
  <p188:author id="{4976FE22-4881-18B8-92B3-D3635703F26F}" name="Estelle Bouchard (CISSSMC16)" initials="EB" userId="S::estelle.bouchard.cisssmc16@ssss.gouv.qc.ca::ee183d30-6629-421d-b66f-a4a808141485" providerId="AD"/>
  <p188:author id="{01AA3ABD-8D71-F3D2-544F-79478ED09D31}" name="Roxanne Houde" initials="RH" userId="S::roxanne.houde.med@ssss.gouv.qc.ca::fbf6e435-ee0c-498c-b6ca-d023119dc31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e-Eve Simoneau" initials="MS" lastIdx="1" clrIdx="0">
    <p:extLst>
      <p:ext uri="{19B8F6BF-5375-455C-9EA6-DF929625EA0E}">
        <p15:presenceInfo xmlns:p15="http://schemas.microsoft.com/office/powerpoint/2012/main" userId="S-1-5-21-2781532816-787141337-528545563-260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0E11"/>
    <a:srgbClr val="692C2C"/>
    <a:srgbClr val="201E2F"/>
    <a:srgbClr val="7D585F"/>
    <a:srgbClr val="D6B75D"/>
    <a:srgbClr val="A68087"/>
    <a:srgbClr val="6B908B"/>
    <a:srgbClr val="D3DFDD"/>
    <a:srgbClr val="BBCDCA"/>
    <a:srgbClr val="AA75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CBBFB1-623F-F078-5B3C-05135B3481C2}" v="5" dt="2026-10-13T19:37:00.6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48927" autoAdjust="0"/>
  </p:normalViewPr>
  <p:slideViewPr>
    <p:cSldViewPr snapToGrid="0">
      <p:cViewPr varScale="1">
        <p:scale>
          <a:sx n="46" d="100"/>
          <a:sy n="46" d="100"/>
        </p:scale>
        <p:origin x="2069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3.fntdata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FCC6D-89FD-46B1-996D-63FEEBDCFF9E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243CF-708A-4FA1-B92B-946EA1C2E294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90337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243CF-708A-4FA1-B92B-946EA1C2E294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84003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B6767-1E06-08A4-F9D3-439353230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D6D087E-482F-693E-CB17-883B623A64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85B254D5-B331-81C1-A720-C6FD3850C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5658CF-46B1-F3B6-8880-50E2722EFB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243CF-708A-4FA1-B92B-946EA1C2E294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01049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A828E-FA75-7E01-E94D-60742640A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54FF25-5D3E-A1F2-6EDE-8F59709D1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1DA5CD05-62C0-62CB-D12F-D13D26DD8C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405A0B-2497-35E5-B9C7-AEB5FDFB76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243CF-708A-4FA1-B92B-946EA1C2E294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019424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243CF-708A-4FA1-B92B-946EA1C2E294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04531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243CF-708A-4FA1-B92B-946EA1C2E294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27862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243CF-708A-4FA1-B92B-946EA1C2E294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30914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243CF-708A-4FA1-B92B-946EA1C2E294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86240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243CF-708A-4FA1-B92B-946EA1C2E294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92295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La MPC est calculée selon la taille du ménage et la taille du lieu de résidence de la personne. Ainsi, la MPC n'est pas la même à Longueuil qu'à Acton Vale.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243CF-708A-4FA1-B92B-946EA1C2E294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58575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37F57-43FC-CD88-8154-7700B4D8D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9595800-23A0-5E2A-A052-BB0826087C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818A84A1-649F-8260-C5BD-B8B41C5F7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30C4D7-3C17-E4D2-EFE4-86132E7286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243CF-708A-4FA1-B92B-946EA1C2E294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26126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DF97D-9482-8DBD-950F-B5C49AACE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B5FBE66-7C84-D274-64DC-5D5C1E476B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CDFBB988-78B7-A5AE-B879-54360629D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DC0370-2495-F021-3AED-F0A873B488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243CF-708A-4FA1-B92B-946EA1C2E294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591897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FA157-46B6-5246-4266-E2EDA4CD9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EDDD0AC-D0DC-1375-C1B3-06EBB95002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8D93D839-37DD-FD7E-370A-D474770D4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000035-2CCB-BC46-0513-EA2C2E52C8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243CF-708A-4FA1-B92B-946EA1C2E294}" type="slidenum">
              <a:rPr lang="fr-CA" smtClean="0"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77535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97672-6A9F-E973-0F26-FDE055D81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EA78477-B4C7-A6A4-3205-8F61A68101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5E024C46-40E1-9DC0-5A20-1BBEF1CB24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78A6A1A-D378-5C5C-4D8E-C9596EEAD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7243CF-708A-4FA1-B92B-946EA1C2E294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5933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947E-1FBD-4862-A2D3-B01937005B31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208B-0570-4592-B0A0-14EBFEBC44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57691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947E-1FBD-4862-A2D3-B01937005B31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208B-0570-4592-B0A0-14EBFEBC44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9765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947E-1FBD-4862-A2D3-B01937005B31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208B-0570-4592-B0A0-14EBFEBC44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48861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947E-1FBD-4862-A2D3-B01937005B31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208B-0570-4592-B0A0-14EBFEBC44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50488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947E-1FBD-4862-A2D3-B01937005B31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208B-0570-4592-B0A0-14EBFEBC44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524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947E-1FBD-4862-A2D3-B01937005B31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208B-0570-4592-B0A0-14EBFEBC44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5825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947E-1FBD-4862-A2D3-B01937005B31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208B-0570-4592-B0A0-14EBFEBC44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07499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947E-1FBD-4862-A2D3-B01937005B31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208B-0570-4592-B0A0-14EBFEBC44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44980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947E-1FBD-4862-A2D3-B01937005B31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208B-0570-4592-B0A0-14EBFEBC44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6511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947E-1FBD-4862-A2D3-B01937005B31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208B-0570-4592-B0A0-14EBFEBC44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99861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5947E-1FBD-4862-A2D3-B01937005B31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8208B-0570-4592-B0A0-14EBFEBC44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64460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201E2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201E2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CA"/>
          </a:p>
        </p:txBody>
      </p:sp>
      <p:sp>
        <p:nvSpPr>
          <p:cNvPr id="10" name="ZoneTexte 9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rgbClr val="201E2F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5825066" y="6430913"/>
            <a:ext cx="541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0F3ADCB-4AA6-4FC3-ADF4-56D523C4467F}" type="slidenum">
              <a:rPr lang="fr-CA" sz="1000" smtClean="0">
                <a:solidFill>
                  <a:srgbClr val="313B58"/>
                </a:solidFill>
                <a:latin typeface="Franklin Gothic Book" panose="020B0503020102020204" pitchFamily="34" charset="0"/>
              </a:rPr>
              <a:t>‹N°›</a:t>
            </a:fld>
            <a:endParaRPr lang="fr-CA" sz="1000">
              <a:solidFill>
                <a:srgbClr val="313B58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24" y="5614505"/>
            <a:ext cx="2867076" cy="133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60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201E2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201E2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rgbClr val="201E2F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  <p:sp>
        <p:nvSpPr>
          <p:cNvPr id="6" name="ZoneTexte 5"/>
          <p:cNvSpPr txBox="1"/>
          <p:nvPr userDrawn="1"/>
        </p:nvSpPr>
        <p:spPr>
          <a:xfrm>
            <a:off x="5825066" y="6430913"/>
            <a:ext cx="541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0F3ADCB-4AA6-4FC3-ADF4-56D523C4467F}" type="slidenum">
              <a:rPr lang="fr-CA" sz="1000" smtClean="0">
                <a:solidFill>
                  <a:srgbClr val="313B58"/>
                </a:solidFill>
                <a:latin typeface="Franklin Gothic Book" panose="020B0503020102020204" pitchFamily="34" charset="0"/>
              </a:rPr>
              <a:t>‹N°›</a:t>
            </a:fld>
            <a:endParaRPr lang="fr-CA" sz="1000">
              <a:solidFill>
                <a:srgbClr val="313B58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24" y="5614505"/>
            <a:ext cx="2867076" cy="133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591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bg>
      <p:bgPr>
        <a:solidFill>
          <a:srgbClr val="A27B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rgbClr val="201E2F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  <p:sp>
        <p:nvSpPr>
          <p:cNvPr id="6" name="ZoneTexte 5"/>
          <p:cNvSpPr txBox="1"/>
          <p:nvPr userDrawn="1"/>
        </p:nvSpPr>
        <p:spPr>
          <a:xfrm>
            <a:off x="5825066" y="6430913"/>
            <a:ext cx="541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0F3ADCB-4AA6-4FC3-ADF4-56D523C4467F}" type="slidenum">
              <a:rPr lang="fr-CA" sz="1000" smtClean="0">
                <a:solidFill>
                  <a:srgbClr val="313B58"/>
                </a:solidFill>
                <a:latin typeface="Franklin Gothic Book" panose="020B0503020102020204" pitchFamily="34" charset="0"/>
              </a:rPr>
              <a:t>‹N°›</a:t>
            </a:fld>
            <a:endParaRPr lang="fr-CA" sz="1000">
              <a:solidFill>
                <a:srgbClr val="313B58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5E339F1-F53D-D026-7C0E-77A2FDF9EC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24" y="5648076"/>
            <a:ext cx="2867076" cy="133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72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01E2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201E2F"/>
                </a:solidFill>
              </a:defRPr>
            </a:lvl1pPr>
            <a:lvl2pPr>
              <a:defRPr>
                <a:solidFill>
                  <a:srgbClr val="201E2F"/>
                </a:solidFill>
              </a:defRPr>
            </a:lvl2pPr>
            <a:lvl3pPr>
              <a:defRPr>
                <a:solidFill>
                  <a:srgbClr val="201E2F"/>
                </a:solidFill>
              </a:defRPr>
            </a:lvl3pPr>
            <a:lvl4pPr>
              <a:defRPr>
                <a:solidFill>
                  <a:srgbClr val="201E2F"/>
                </a:solidFill>
              </a:defRPr>
            </a:lvl4pPr>
            <a:lvl5pPr>
              <a:defRPr>
                <a:solidFill>
                  <a:srgbClr val="201E2F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8" name="ZoneTexte 7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rgbClr val="201E2F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  <p:sp>
        <p:nvSpPr>
          <p:cNvPr id="6" name="ZoneTexte 5"/>
          <p:cNvSpPr txBox="1"/>
          <p:nvPr userDrawn="1"/>
        </p:nvSpPr>
        <p:spPr>
          <a:xfrm>
            <a:off x="5825066" y="6430913"/>
            <a:ext cx="541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0F3ADCB-4AA6-4FC3-ADF4-56D523C4467F}" type="slidenum">
              <a:rPr lang="fr-CA" sz="1000" smtClean="0">
                <a:solidFill>
                  <a:srgbClr val="313B58"/>
                </a:solidFill>
                <a:latin typeface="Franklin Gothic Book" panose="020B0503020102020204" pitchFamily="34" charset="0"/>
              </a:rPr>
              <a:t>‹N°›</a:t>
            </a:fld>
            <a:endParaRPr lang="fr-CA" sz="1000">
              <a:solidFill>
                <a:srgbClr val="313B58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146182-7CED-934D-F9A6-A2ADBF15FC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24" y="5614505"/>
            <a:ext cx="2867076" cy="133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05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bg>
      <p:bgPr>
        <a:solidFill>
          <a:srgbClr val="D6B7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01E2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201E2F"/>
                </a:solidFill>
              </a:defRPr>
            </a:lvl1pPr>
            <a:lvl2pPr>
              <a:defRPr>
                <a:solidFill>
                  <a:srgbClr val="201E2F"/>
                </a:solidFill>
              </a:defRPr>
            </a:lvl2pPr>
            <a:lvl3pPr>
              <a:defRPr>
                <a:solidFill>
                  <a:srgbClr val="201E2F"/>
                </a:solidFill>
              </a:defRPr>
            </a:lvl3pPr>
            <a:lvl4pPr>
              <a:defRPr>
                <a:solidFill>
                  <a:srgbClr val="201E2F"/>
                </a:solidFill>
              </a:defRPr>
            </a:lvl4pPr>
            <a:lvl5pPr>
              <a:defRPr>
                <a:solidFill>
                  <a:srgbClr val="201E2F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8" name="ZoneTexte 7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rgbClr val="201E2F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  <p:sp>
        <p:nvSpPr>
          <p:cNvPr id="6" name="ZoneTexte 5"/>
          <p:cNvSpPr txBox="1"/>
          <p:nvPr userDrawn="1"/>
        </p:nvSpPr>
        <p:spPr>
          <a:xfrm>
            <a:off x="5825066" y="6430913"/>
            <a:ext cx="541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0F3ADCB-4AA6-4FC3-ADF4-56D523C4467F}" type="slidenum">
              <a:rPr lang="fr-CA" sz="1000" smtClean="0">
                <a:latin typeface="Franklin Gothic Book" panose="020B0503020102020204" pitchFamily="34" charset="0"/>
              </a:rPr>
              <a:t>‹N°›</a:t>
            </a:fld>
            <a:endParaRPr lang="fr-CA" sz="1000">
              <a:latin typeface="Franklin Gothic Book" panose="020B05030201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D964B61-8A5E-E576-4320-38B671C012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24" y="5614505"/>
            <a:ext cx="2867076" cy="133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50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01E2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7" name="ZoneTexte 6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rgbClr val="201E2F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  <p:sp>
        <p:nvSpPr>
          <p:cNvPr id="5" name="ZoneTexte 4"/>
          <p:cNvSpPr txBox="1"/>
          <p:nvPr userDrawn="1"/>
        </p:nvSpPr>
        <p:spPr>
          <a:xfrm>
            <a:off x="5825066" y="6430913"/>
            <a:ext cx="541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0F3ADCB-4AA6-4FC3-ADF4-56D523C4467F}" type="slidenum">
              <a:rPr lang="fr-CA" sz="1000" smtClean="0">
                <a:latin typeface="Franklin Gothic Book" panose="020B0503020102020204" pitchFamily="34" charset="0"/>
              </a:rPr>
              <a:t>‹N°›</a:t>
            </a:fld>
            <a:endParaRPr lang="fr-CA" sz="1000">
              <a:latin typeface="Franklin Gothic Book" panose="020B0503020102020204" pitchFamily="34" charset="0"/>
            </a:endParaRPr>
          </a:p>
        </p:txBody>
      </p:sp>
      <p:sp>
        <p:nvSpPr>
          <p:cNvPr id="6" name="Forme libre 5"/>
          <p:cNvSpPr/>
          <p:nvPr userDrawn="1"/>
        </p:nvSpPr>
        <p:spPr>
          <a:xfrm rot="7515660">
            <a:off x="9981061" y="-537390"/>
            <a:ext cx="2745477" cy="313059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solidFill>
            <a:srgbClr val="A27B82"/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Forme libre 8"/>
          <p:cNvSpPr/>
          <p:nvPr userDrawn="1"/>
        </p:nvSpPr>
        <p:spPr>
          <a:xfrm rot="5110954">
            <a:off x="-423445" y="4349121"/>
            <a:ext cx="1675400" cy="191041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solidFill>
            <a:srgbClr val="315844"/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Forme libre 9"/>
          <p:cNvSpPr/>
          <p:nvPr userDrawn="1"/>
        </p:nvSpPr>
        <p:spPr>
          <a:xfrm rot="7987084">
            <a:off x="9970803" y="-537391"/>
            <a:ext cx="2745477" cy="313059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noFill/>
          <a:ln w="57150">
            <a:solidFill>
              <a:srgbClr val="692C2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Forme libre 10"/>
          <p:cNvSpPr/>
          <p:nvPr userDrawn="1"/>
        </p:nvSpPr>
        <p:spPr>
          <a:xfrm rot="5738703">
            <a:off x="-412655" y="4361757"/>
            <a:ext cx="1675400" cy="191041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noFill/>
          <a:ln w="57150">
            <a:solidFill>
              <a:srgbClr val="201E2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58CFA7E-7CA6-A0D1-8A54-B941EDEDEF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24" y="5614505"/>
            <a:ext cx="2867076" cy="133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06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re seul">
    <p:bg>
      <p:bgPr>
        <a:solidFill>
          <a:srgbClr val="201E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7" name="ZoneTexte 6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chemeClr val="bg1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  <p:sp>
        <p:nvSpPr>
          <p:cNvPr id="5" name="ZoneTexte 4"/>
          <p:cNvSpPr txBox="1"/>
          <p:nvPr userDrawn="1"/>
        </p:nvSpPr>
        <p:spPr>
          <a:xfrm>
            <a:off x="5825066" y="6430913"/>
            <a:ext cx="541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0F3ADCB-4AA6-4FC3-ADF4-56D523C4467F}" type="slidenum">
              <a:rPr lang="fr-CA" sz="100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‹N°›</a:t>
            </a:fld>
            <a:endParaRPr lang="fr-CA" sz="100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10" name="Forme libre 9"/>
          <p:cNvSpPr/>
          <p:nvPr userDrawn="1"/>
        </p:nvSpPr>
        <p:spPr>
          <a:xfrm rot="7515660">
            <a:off x="9981061" y="-537390"/>
            <a:ext cx="2745477" cy="313059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solidFill>
            <a:srgbClr val="D6B75D"/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Forme libre 10"/>
          <p:cNvSpPr/>
          <p:nvPr userDrawn="1"/>
        </p:nvSpPr>
        <p:spPr>
          <a:xfrm rot="5110954">
            <a:off x="-423445" y="4349121"/>
            <a:ext cx="1675400" cy="191041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solidFill>
            <a:srgbClr val="6B908B"/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Forme libre 11"/>
          <p:cNvSpPr/>
          <p:nvPr userDrawn="1"/>
        </p:nvSpPr>
        <p:spPr>
          <a:xfrm rot="7987084">
            <a:off x="9970803" y="-537391"/>
            <a:ext cx="2745477" cy="313059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noFill/>
          <a:ln w="57150">
            <a:solidFill>
              <a:srgbClr val="AA755D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Forme libre 12"/>
          <p:cNvSpPr/>
          <p:nvPr userDrawn="1"/>
        </p:nvSpPr>
        <p:spPr>
          <a:xfrm rot="5738703">
            <a:off x="-412655" y="4361757"/>
            <a:ext cx="1675400" cy="191041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noFill/>
          <a:ln w="57150">
            <a:solidFill>
              <a:srgbClr val="31584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709" y="5573373"/>
            <a:ext cx="3003662" cy="139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466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201E2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rgbClr val="201E2F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201E2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ZoneTexte 8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rgbClr val="313B58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5825066" y="6430913"/>
            <a:ext cx="541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0F3ADCB-4AA6-4FC3-ADF4-56D523C4467F}" type="slidenum">
              <a:rPr lang="fr-CA" sz="1000" smtClean="0">
                <a:solidFill>
                  <a:srgbClr val="313B58"/>
                </a:solidFill>
                <a:latin typeface="Franklin Gothic Book" panose="020B0503020102020204" pitchFamily="34" charset="0"/>
              </a:rPr>
              <a:t>‹N°›</a:t>
            </a:fld>
            <a:endParaRPr lang="fr-CA" sz="1000">
              <a:solidFill>
                <a:srgbClr val="313B58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660369C-40D8-7008-E654-D96CAB995B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24" y="5614505"/>
            <a:ext cx="2867076" cy="133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008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bg>
      <p:bgPr>
        <a:solidFill>
          <a:srgbClr val="3158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ZoneTexte 8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chemeClr val="bg1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  <p:sp>
        <p:nvSpPr>
          <p:cNvPr id="7" name="ZoneTexte 6"/>
          <p:cNvSpPr txBox="1"/>
          <p:nvPr userDrawn="1"/>
        </p:nvSpPr>
        <p:spPr>
          <a:xfrm>
            <a:off x="5825066" y="6430913"/>
            <a:ext cx="541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0F3ADCB-4AA6-4FC3-ADF4-56D523C4467F}" type="slidenum">
              <a:rPr lang="fr-CA" sz="1000" smtClean="0">
                <a:solidFill>
                  <a:schemeClr val="bg1"/>
                </a:solidFill>
                <a:latin typeface="Franklin Gothic Book" panose="020B0503020102020204" pitchFamily="34" charset="0"/>
              </a:rPr>
              <a:t>‹N°›</a:t>
            </a:fld>
            <a:endParaRPr lang="fr-CA" sz="100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57CA5BB-B38B-7384-93C5-2B5BA2F143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1709" y="5573373"/>
            <a:ext cx="3003662" cy="139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30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rgbClr val="201E2F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5825066" y="6430913"/>
            <a:ext cx="541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0F3ADCB-4AA6-4FC3-ADF4-56D523C4467F}" type="slidenum">
              <a:rPr lang="fr-CA" sz="1000" smtClean="0">
                <a:solidFill>
                  <a:srgbClr val="313B58"/>
                </a:solidFill>
                <a:latin typeface="Franklin Gothic Book" panose="020B0503020102020204" pitchFamily="34" charset="0"/>
              </a:rPr>
              <a:t>‹N°›</a:t>
            </a:fld>
            <a:endParaRPr lang="fr-CA" sz="1000">
              <a:solidFill>
                <a:srgbClr val="313B58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11B19A1-0265-81AE-D912-E76AD687D7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24" y="5614505"/>
            <a:ext cx="2867076" cy="133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617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rgbClr val="201E2F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5825066" y="6430913"/>
            <a:ext cx="541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0F3ADCB-4AA6-4FC3-ADF4-56D523C4467F}" type="slidenum">
              <a:rPr lang="fr-CA" sz="1000" smtClean="0">
                <a:solidFill>
                  <a:srgbClr val="313B58"/>
                </a:solidFill>
                <a:latin typeface="Franklin Gothic Book" panose="020B0503020102020204" pitchFamily="34" charset="0"/>
              </a:rPr>
              <a:t>‹N°›</a:t>
            </a:fld>
            <a:endParaRPr lang="fr-CA" sz="1000">
              <a:solidFill>
                <a:srgbClr val="313B58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Forme libre 4"/>
          <p:cNvSpPr/>
          <p:nvPr userDrawn="1"/>
        </p:nvSpPr>
        <p:spPr>
          <a:xfrm rot="9546166">
            <a:off x="-192974" y="-569475"/>
            <a:ext cx="2745477" cy="313059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solidFill>
            <a:srgbClr val="201E2F"/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Forme libre 7"/>
          <p:cNvSpPr/>
          <p:nvPr userDrawn="1"/>
        </p:nvSpPr>
        <p:spPr>
          <a:xfrm rot="4255254">
            <a:off x="10666087" y="3709891"/>
            <a:ext cx="1675400" cy="191041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solidFill>
            <a:srgbClr val="692C2C"/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Forme libre 8"/>
          <p:cNvSpPr/>
          <p:nvPr userDrawn="1"/>
        </p:nvSpPr>
        <p:spPr>
          <a:xfrm rot="9974602">
            <a:off x="-192973" y="-569475"/>
            <a:ext cx="2745477" cy="313059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noFill/>
          <a:ln w="57150">
            <a:solidFill>
              <a:srgbClr val="31584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Forme libre 9"/>
          <p:cNvSpPr/>
          <p:nvPr userDrawn="1"/>
        </p:nvSpPr>
        <p:spPr>
          <a:xfrm rot="4782550">
            <a:off x="10616346" y="3632638"/>
            <a:ext cx="1675400" cy="191041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noFill/>
          <a:ln w="57150">
            <a:solidFill>
              <a:srgbClr val="A27B8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18C42A7-DF61-20C6-3E87-0B9F6D28A1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24" y="5614505"/>
            <a:ext cx="2867076" cy="133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646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bg>
      <p:bgPr>
        <a:solidFill>
          <a:srgbClr val="6B90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rgbClr val="201E2F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  <p:sp>
        <p:nvSpPr>
          <p:cNvPr id="4" name="ZoneTexte 3"/>
          <p:cNvSpPr txBox="1"/>
          <p:nvPr userDrawn="1"/>
        </p:nvSpPr>
        <p:spPr>
          <a:xfrm>
            <a:off x="5825066" y="6430913"/>
            <a:ext cx="541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0F3ADCB-4AA6-4FC3-ADF4-56D523C4467F}" type="slidenum">
              <a:rPr lang="fr-CA" sz="1000" smtClean="0">
                <a:solidFill>
                  <a:srgbClr val="313B58"/>
                </a:solidFill>
                <a:latin typeface="Franklin Gothic Book" panose="020B0503020102020204" pitchFamily="34" charset="0"/>
              </a:rPr>
              <a:t>‹N°›</a:t>
            </a:fld>
            <a:endParaRPr lang="fr-CA" sz="1000">
              <a:solidFill>
                <a:srgbClr val="313B58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Forme libre 4"/>
          <p:cNvSpPr/>
          <p:nvPr userDrawn="1"/>
        </p:nvSpPr>
        <p:spPr>
          <a:xfrm rot="11349862">
            <a:off x="9981061" y="-344885"/>
            <a:ext cx="2745477" cy="313059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solidFill>
            <a:srgbClr val="315844"/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Forme libre 7"/>
          <p:cNvSpPr/>
          <p:nvPr userDrawn="1"/>
        </p:nvSpPr>
        <p:spPr>
          <a:xfrm rot="4255254">
            <a:off x="-351127" y="4284370"/>
            <a:ext cx="1675400" cy="191041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solidFill>
            <a:srgbClr val="AA755D"/>
          </a:solidFill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Forme libre 8"/>
          <p:cNvSpPr/>
          <p:nvPr userDrawn="1"/>
        </p:nvSpPr>
        <p:spPr>
          <a:xfrm rot="12035475">
            <a:off x="10012557" y="-179693"/>
            <a:ext cx="2609695" cy="2976142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noFill/>
          <a:ln w="57150">
            <a:solidFill>
              <a:srgbClr val="D6B75D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Forme libre 10"/>
          <p:cNvSpPr/>
          <p:nvPr userDrawn="1"/>
        </p:nvSpPr>
        <p:spPr>
          <a:xfrm rot="4652186">
            <a:off x="-256984" y="4236243"/>
            <a:ext cx="1675400" cy="1910413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noFill/>
          <a:ln w="57150">
            <a:solidFill>
              <a:srgbClr val="201E2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FFCD5F-24D6-9A91-1AB8-16B639F9B0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24" y="5614505"/>
            <a:ext cx="2867076" cy="133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6825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201E2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01E2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201E2F"/>
                </a:solidFill>
              </a:defRPr>
            </a:lvl1pPr>
            <a:lvl2pPr>
              <a:defRPr>
                <a:solidFill>
                  <a:srgbClr val="201E2F"/>
                </a:solidFill>
              </a:defRPr>
            </a:lvl2pPr>
            <a:lvl3pPr>
              <a:defRPr>
                <a:solidFill>
                  <a:srgbClr val="201E2F"/>
                </a:solidFill>
              </a:defRPr>
            </a:lvl3pPr>
            <a:lvl4pPr>
              <a:defRPr>
                <a:solidFill>
                  <a:srgbClr val="201E2F"/>
                </a:solidFill>
              </a:defRPr>
            </a:lvl4pPr>
            <a:lvl5pPr>
              <a:defRPr>
                <a:solidFill>
                  <a:srgbClr val="201E2F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01E2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201E2F"/>
                </a:solidFill>
              </a:defRPr>
            </a:lvl1pPr>
            <a:lvl2pPr>
              <a:defRPr>
                <a:solidFill>
                  <a:srgbClr val="201E2F"/>
                </a:solidFill>
              </a:defRPr>
            </a:lvl2pPr>
            <a:lvl3pPr>
              <a:defRPr>
                <a:solidFill>
                  <a:srgbClr val="201E2F"/>
                </a:solidFill>
              </a:defRPr>
            </a:lvl3pPr>
            <a:lvl4pPr>
              <a:defRPr>
                <a:solidFill>
                  <a:srgbClr val="201E2F"/>
                </a:solidFill>
              </a:defRPr>
            </a:lvl4pPr>
            <a:lvl5pPr>
              <a:defRPr>
                <a:solidFill>
                  <a:srgbClr val="201E2F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11" name="ZoneTexte 10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rgbClr val="201E2F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  <p:sp>
        <p:nvSpPr>
          <p:cNvPr id="9" name="ZoneTexte 8"/>
          <p:cNvSpPr txBox="1"/>
          <p:nvPr userDrawn="1"/>
        </p:nvSpPr>
        <p:spPr>
          <a:xfrm>
            <a:off x="5825066" y="6430913"/>
            <a:ext cx="5418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A0F3ADCB-4AA6-4FC3-ADF4-56D523C4467F}" type="slidenum">
              <a:rPr lang="fr-CA" sz="1000" smtClean="0">
                <a:solidFill>
                  <a:srgbClr val="313B58"/>
                </a:solidFill>
                <a:latin typeface="Franklin Gothic Book" panose="020B0503020102020204" pitchFamily="34" charset="0"/>
              </a:rPr>
              <a:t>‹N°›</a:t>
            </a:fld>
            <a:endParaRPr lang="fr-CA" sz="1000">
              <a:solidFill>
                <a:srgbClr val="313B58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1ADAE4A-158F-5F75-D6B9-C6160746B0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924" y="5614505"/>
            <a:ext cx="2867076" cy="133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517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5947E-1FBD-4862-A2D3-B01937005B31}" type="datetimeFigureOut">
              <a:rPr lang="fr-CA" smtClean="0"/>
              <a:t>2026-10-19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8208B-0570-4592-B0A0-14EBFEBC442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02644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11" name="ZoneTexte 10"/>
          <p:cNvSpPr txBox="1"/>
          <p:nvPr userDrawn="1"/>
        </p:nvSpPr>
        <p:spPr>
          <a:xfrm>
            <a:off x="269875" y="6415525"/>
            <a:ext cx="4284107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fr-CA" sz="1200" b="0">
                <a:solidFill>
                  <a:srgbClr val="201E2F"/>
                </a:solidFill>
                <a:latin typeface="Franklin Gothic Book" panose="020B0503020102020204" pitchFamily="34" charset="0"/>
              </a:rPr>
              <a:t>Direction de santé publique de la Montérégie</a:t>
            </a:r>
          </a:p>
        </p:txBody>
      </p:sp>
    </p:spTree>
    <p:extLst>
      <p:ext uri="{BB962C8B-B14F-4D97-AF65-F5344CB8AC3E}">
        <p14:creationId xmlns:p14="http://schemas.microsoft.com/office/powerpoint/2010/main" val="2369271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1E2F"/>
          </a:solidFill>
          <a:latin typeface="Franklin Gothic Book" panose="020B0503020102020204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01E2F"/>
          </a:solidFill>
          <a:latin typeface="Franklin Gothic Book" panose="020B0503020102020204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01E2F"/>
          </a:solidFill>
          <a:latin typeface="Franklin Gothic Book" panose="020B0503020102020204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01E2F"/>
          </a:solidFill>
          <a:latin typeface="Franklin Gothic Book" panose="020B0503020102020204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01E2F"/>
          </a:solidFill>
          <a:latin typeface="Franklin Gothic Book" panose="020B0503020102020204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01E2F"/>
          </a:solidFill>
          <a:latin typeface="Franklin Gothic Book" panose="020B0503020102020204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18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23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28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0.xml"/><Relationship Id="rId4" Type="http://schemas.openxmlformats.org/officeDocument/2006/relationships/tags" Target="../tags/tag2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33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changingclimate.ca/health-in-a-changing-climate/fr/" TargetMode="External"/><Relationship Id="rId3" Type="http://schemas.openxmlformats.org/officeDocument/2006/relationships/tags" Target="../tags/tag39.xml"/><Relationship Id="rId7" Type="http://schemas.openxmlformats.org/officeDocument/2006/relationships/image" Target="../media/image13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16.png"/><Relationship Id="rId5" Type="http://schemas.openxmlformats.org/officeDocument/2006/relationships/hyperlink" Target="https://extranet.santemonteregie.qc.ca/app/uploads/2025/11/guide-plantation-arbres-milieu-scolaire.pdf" TargetMode="External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extranet.santemonteregie.qc.ca/dspu/sante-environnementale/#lutte" TargetMode="Externa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hyperlink" Target="https://experience.arcgis.com/experience/a6777af78ea94b90aa211cfc5b797202" TargetMode="External"/><Relationship Id="rId5" Type="http://schemas.openxmlformats.org/officeDocument/2006/relationships/hyperlink" Target="https://extranet.santemonteregie.qc.ca/app/uploads/2024/05/chaleur-guide-municipal-soutien-verdissement-plantation.pdf" TargetMode="External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48656" y="1859380"/>
            <a:ext cx="8094690" cy="2475042"/>
          </a:xfrm>
        </p:spPr>
        <p:txBody>
          <a:bodyPr>
            <a:normAutofit fontScale="90000"/>
          </a:bodyPr>
          <a:lstStyle/>
          <a:p>
            <a:r>
              <a:rPr lang="fr-CA" sz="4800">
                <a:latin typeface="Franklin Gothic Book"/>
                <a:cs typeface="Segoe UI"/>
              </a:rPr>
              <a:t>Les populations à risque </a:t>
            </a:r>
            <a:br>
              <a:rPr lang="fr-CA" sz="4800">
                <a:latin typeface="Franklin Gothic Book"/>
                <a:cs typeface="Segoe UI"/>
              </a:rPr>
            </a:br>
            <a:r>
              <a:rPr lang="fr-CA" sz="4800">
                <a:latin typeface="Franklin Gothic Book"/>
                <a:cs typeface="Segoe UI"/>
              </a:rPr>
              <a:t>aux changements climatiques</a:t>
            </a:r>
            <a:br>
              <a:rPr lang="fr-CA" sz="4800">
                <a:latin typeface="Franklin Gothic Book"/>
                <a:cs typeface="Segoe UI"/>
              </a:rPr>
            </a:br>
            <a:br>
              <a:rPr lang="fr-CA" sz="4800">
                <a:latin typeface="Franklin Gothic Book"/>
                <a:cs typeface="Segoe UI"/>
              </a:rPr>
            </a:br>
            <a:r>
              <a:rPr lang="fr-CA" sz="2800">
                <a:latin typeface="Franklin Gothic Book"/>
                <a:cs typeface="Segoe UI"/>
              </a:rPr>
              <a:t>Sommet des partenaires du Plan climat de la </a:t>
            </a:r>
            <a:br>
              <a:rPr lang="fr-CA" sz="2800">
                <a:latin typeface="Franklin Gothic Book"/>
                <a:cs typeface="Segoe UI"/>
              </a:rPr>
            </a:br>
            <a:r>
              <a:rPr lang="fr-CA" sz="2800">
                <a:latin typeface="Franklin Gothic Book"/>
                <a:cs typeface="Segoe UI"/>
              </a:rPr>
              <a:t>MRC Pierre-De Saurel</a:t>
            </a:r>
            <a:endParaRPr lang="fr-CA" sz="280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5009858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sz="2000"/>
              <a:t>Direction de santé publique de la Montérégie</a:t>
            </a:r>
          </a:p>
          <a:p>
            <a:r>
              <a:rPr lang="fr-CA" sz="2000">
                <a:latin typeface="Franklin Gothic Book"/>
                <a:cs typeface="Segoe UI"/>
              </a:rPr>
              <a:t>15 octobre 2026</a:t>
            </a:r>
          </a:p>
        </p:txBody>
      </p:sp>
      <p:sp>
        <p:nvSpPr>
          <p:cNvPr id="4" name="Forme libre 3"/>
          <p:cNvSpPr/>
          <p:nvPr/>
        </p:nvSpPr>
        <p:spPr>
          <a:xfrm rot="20700000">
            <a:off x="9698705" y="-371277"/>
            <a:ext cx="2734569" cy="2895204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" name="Forme libre 4"/>
          <p:cNvSpPr/>
          <p:nvPr/>
        </p:nvSpPr>
        <p:spPr>
          <a:xfrm rot="5880946">
            <a:off x="10033777" y="-776724"/>
            <a:ext cx="2701790" cy="3080779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noFill/>
          <a:ln w="57150">
            <a:solidFill>
              <a:srgbClr val="D6B75D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7" name="Forme libre 6"/>
          <p:cNvSpPr/>
          <p:nvPr>
            <p:custDataLst>
              <p:tags r:id="rId1"/>
            </p:custDataLst>
          </p:nvPr>
        </p:nvSpPr>
        <p:spPr>
          <a:xfrm rot="21267915">
            <a:off x="-565328" y="3162029"/>
            <a:ext cx="2734569" cy="2895204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8" name="Forme libre 7"/>
          <p:cNvSpPr/>
          <p:nvPr>
            <p:custDataLst>
              <p:tags r:id="rId2"/>
            </p:custDataLst>
          </p:nvPr>
        </p:nvSpPr>
        <p:spPr>
          <a:xfrm rot="6448861">
            <a:off x="-174426" y="2797155"/>
            <a:ext cx="2701790" cy="3080779"/>
          </a:xfrm>
          <a:custGeom>
            <a:avLst/>
            <a:gdLst>
              <a:gd name="connsiteX0" fmla="*/ 0 w 5466685"/>
              <a:gd name="connsiteY0" fmla="*/ 3008054 h 6018573"/>
              <a:gd name="connsiteX1" fmla="*/ 420147 w 5466685"/>
              <a:gd name="connsiteY1" fmla="*/ 2084244 h 6018573"/>
              <a:gd name="connsiteX2" fmla="*/ 461484 w 5466685"/>
              <a:gd name="connsiteY2" fmla="*/ 2054885 h 6018573"/>
              <a:gd name="connsiteX3" fmla="*/ 461484 w 5466685"/>
              <a:gd name="connsiteY3" fmla="*/ 2047657 h 6018573"/>
              <a:gd name="connsiteX4" fmla="*/ 3820128 w 5466685"/>
              <a:gd name="connsiteY4" fmla="*/ 99644 h 6018573"/>
              <a:gd name="connsiteX5" fmla="*/ 3826391 w 5466685"/>
              <a:gd name="connsiteY5" fmla="*/ 103284 h 6018573"/>
              <a:gd name="connsiteX6" fmla="*/ 3831904 w 5466685"/>
              <a:gd name="connsiteY6" fmla="*/ 100127 h 6018573"/>
              <a:gd name="connsiteX7" fmla="*/ 4992215 w 5466685"/>
              <a:gd name="connsiteY7" fmla="*/ 251744 h 6018573"/>
              <a:gd name="connsiteX8" fmla="*/ 5458746 w 5466685"/>
              <a:gd name="connsiteY8" fmla="*/ 1042557 h 6018573"/>
              <a:gd name="connsiteX9" fmla="*/ 5459352 w 5466685"/>
              <a:gd name="connsiteY9" fmla="*/ 1052269 h 6018573"/>
              <a:gd name="connsiteX10" fmla="*/ 5461949 w 5466685"/>
              <a:gd name="connsiteY10" fmla="*/ 1053778 h 6018573"/>
              <a:gd name="connsiteX11" fmla="*/ 5461949 w 5466685"/>
              <a:gd name="connsiteY11" fmla="*/ 1093848 h 6018573"/>
              <a:gd name="connsiteX12" fmla="*/ 5464791 w 5466685"/>
              <a:gd name="connsiteY12" fmla="*/ 1139346 h 6018573"/>
              <a:gd name="connsiteX13" fmla="*/ 5461949 w 5466685"/>
              <a:gd name="connsiteY13" fmla="*/ 1213718 h 6018573"/>
              <a:gd name="connsiteX14" fmla="*/ 5461949 w 5466685"/>
              <a:gd name="connsiteY14" fmla="*/ 4773503 h 6018573"/>
              <a:gd name="connsiteX15" fmla="*/ 5466675 w 5466685"/>
              <a:gd name="connsiteY15" fmla="*/ 4858509 h 6018573"/>
              <a:gd name="connsiteX16" fmla="*/ 5009564 w 5466685"/>
              <a:gd name="connsiteY16" fmla="*/ 5754173 h 6018573"/>
              <a:gd name="connsiteX17" fmla="*/ 3940072 w 5466685"/>
              <a:gd name="connsiteY17" fmla="*/ 5962563 h 6018573"/>
              <a:gd name="connsiteX18" fmla="*/ 3884776 w 5466685"/>
              <a:gd name="connsiteY18" fmla="*/ 5939524 h 6018573"/>
              <a:gd name="connsiteX19" fmla="*/ 3877321 w 5466685"/>
              <a:gd name="connsiteY19" fmla="*/ 5944335 h 6018573"/>
              <a:gd name="connsiteX20" fmla="*/ 592020 w 5466685"/>
              <a:gd name="connsiteY20" fmla="*/ 4038861 h 6018573"/>
              <a:gd name="connsiteX21" fmla="*/ 582019 w 5466685"/>
              <a:gd name="connsiteY21" fmla="*/ 4034581 h 6018573"/>
              <a:gd name="connsiteX22" fmla="*/ 498718 w 5466685"/>
              <a:gd name="connsiteY22" fmla="*/ 3987668 h 6018573"/>
              <a:gd name="connsiteX23" fmla="*/ 476276 w 5466685"/>
              <a:gd name="connsiteY23" fmla="*/ 3971729 h 6018573"/>
              <a:gd name="connsiteX24" fmla="*/ 461484 w 5466685"/>
              <a:gd name="connsiteY24" fmla="*/ 3963150 h 6018573"/>
              <a:gd name="connsiteX25" fmla="*/ 461484 w 5466685"/>
              <a:gd name="connsiteY25" fmla="*/ 3961224 h 6018573"/>
              <a:gd name="connsiteX26" fmla="*/ 420147 w 5466685"/>
              <a:gd name="connsiteY26" fmla="*/ 3931864 h 6018573"/>
              <a:gd name="connsiteX27" fmla="*/ 0 w 5466685"/>
              <a:gd name="connsiteY27" fmla="*/ 3008054 h 60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66685" h="6018573">
                <a:moveTo>
                  <a:pt x="0" y="3008054"/>
                </a:moveTo>
                <a:cubicBezTo>
                  <a:pt x="0" y="2623499"/>
                  <a:pt x="166660" y="2284452"/>
                  <a:pt x="420147" y="2084244"/>
                </a:cubicBezTo>
                <a:lnTo>
                  <a:pt x="461484" y="2054885"/>
                </a:lnTo>
                <a:lnTo>
                  <a:pt x="461484" y="2047657"/>
                </a:lnTo>
                <a:lnTo>
                  <a:pt x="3820128" y="99644"/>
                </a:lnTo>
                <a:lnTo>
                  <a:pt x="3826391" y="103284"/>
                </a:lnTo>
                <a:lnTo>
                  <a:pt x="3831904" y="100127"/>
                </a:lnTo>
                <a:cubicBezTo>
                  <a:pt x="4172130" y="-70763"/>
                  <a:pt x="4629055" y="-24622"/>
                  <a:pt x="4992215" y="251744"/>
                </a:cubicBezTo>
                <a:cubicBezTo>
                  <a:pt x="5264586" y="459019"/>
                  <a:pt x="5426196" y="751644"/>
                  <a:pt x="5458746" y="1042557"/>
                </a:cubicBezTo>
                <a:lnTo>
                  <a:pt x="5459352" y="1052269"/>
                </a:lnTo>
                <a:lnTo>
                  <a:pt x="5461949" y="1053778"/>
                </a:lnTo>
                <a:lnTo>
                  <a:pt x="5461949" y="1093848"/>
                </a:lnTo>
                <a:lnTo>
                  <a:pt x="5464791" y="1139346"/>
                </a:lnTo>
                <a:lnTo>
                  <a:pt x="5461949" y="1213718"/>
                </a:lnTo>
                <a:lnTo>
                  <a:pt x="5461949" y="4773503"/>
                </a:lnTo>
                <a:lnTo>
                  <a:pt x="5466675" y="4858509"/>
                </a:lnTo>
                <a:cubicBezTo>
                  <a:pt x="5468204" y="5180152"/>
                  <a:pt x="5308158" y="5518654"/>
                  <a:pt x="5009564" y="5754173"/>
                </a:cubicBezTo>
                <a:cubicBezTo>
                  <a:pt x="4681111" y="6013244"/>
                  <a:pt x="4270526" y="6080258"/>
                  <a:pt x="3940072" y="5962563"/>
                </a:cubicBezTo>
                <a:lnTo>
                  <a:pt x="3884776" y="5939524"/>
                </a:lnTo>
                <a:lnTo>
                  <a:pt x="3877321" y="5944335"/>
                </a:lnTo>
                <a:lnTo>
                  <a:pt x="592020" y="4038861"/>
                </a:lnTo>
                <a:lnTo>
                  <a:pt x="582019" y="4034581"/>
                </a:lnTo>
                <a:cubicBezTo>
                  <a:pt x="553517" y="4020488"/>
                  <a:pt x="525723" y="4004819"/>
                  <a:pt x="498718" y="3987668"/>
                </a:cubicBezTo>
                <a:lnTo>
                  <a:pt x="476276" y="3971729"/>
                </a:lnTo>
                <a:lnTo>
                  <a:pt x="461484" y="3963150"/>
                </a:lnTo>
                <a:lnTo>
                  <a:pt x="461484" y="3961224"/>
                </a:lnTo>
                <a:lnTo>
                  <a:pt x="420147" y="3931864"/>
                </a:lnTo>
                <a:cubicBezTo>
                  <a:pt x="166660" y="3731657"/>
                  <a:pt x="0" y="3392609"/>
                  <a:pt x="0" y="3008054"/>
                </a:cubicBezTo>
                <a:close/>
              </a:path>
            </a:pathLst>
          </a:custGeom>
          <a:noFill/>
          <a:ln w="57150">
            <a:solidFill>
              <a:srgbClr val="201E2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37DA73-621E-BE4A-9E55-F19CAF199E93}"/>
              </a:ext>
            </a:extLst>
          </p:cNvPr>
          <p:cNvSpPr txBox="1"/>
          <p:nvPr/>
        </p:nvSpPr>
        <p:spPr>
          <a:xfrm>
            <a:off x="5745154" y="6413195"/>
            <a:ext cx="445360" cy="240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909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03634" y="163990"/>
            <a:ext cx="10515600" cy="1325563"/>
          </a:xfrm>
        </p:spPr>
        <p:txBody>
          <a:bodyPr>
            <a:normAutofit/>
          </a:bodyPr>
          <a:lstStyle/>
          <a:p>
            <a:r>
              <a:rPr lang="fr-CA" b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Plan</a:t>
            </a:r>
          </a:p>
        </p:txBody>
      </p:sp>
      <p:pic>
        <p:nvPicPr>
          <p:cNvPr id="5" name="Imag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333" y="0"/>
            <a:ext cx="5248667" cy="3307087"/>
          </a:xfrm>
          <a:prstGeom prst="rect">
            <a:avLst/>
          </a:prstGeom>
        </p:spPr>
      </p:pic>
      <p:sp>
        <p:nvSpPr>
          <p:cNvPr id="7" name="Espace réservé du contenu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03634" y="2414923"/>
            <a:ext cx="9715726" cy="41986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Clr>
                <a:schemeClr val="tx2"/>
              </a:buClr>
              <a:buFont typeface="Arial" panose="020B0604020202020204" pitchFamily="34" charset="0"/>
              <a:buAutoNum type="arabicPeriod"/>
            </a:pPr>
            <a:r>
              <a:rPr lang="fr-CA" dirty="0">
                <a:solidFill>
                  <a:schemeClr val="tx2"/>
                </a:solidFill>
                <a:latin typeface="Franklin Gothic Book"/>
                <a:cs typeface="Arial"/>
              </a:rPr>
              <a:t>Le projet VRAC-PARC</a:t>
            </a:r>
          </a:p>
          <a:p>
            <a:pPr marL="514350" indent="-514350">
              <a:buClr>
                <a:schemeClr val="tx2"/>
              </a:buClr>
              <a:buFont typeface="Arial" panose="020B0604020202020204" pitchFamily="34" charset="0"/>
              <a:buAutoNum type="arabicPeriod"/>
            </a:pPr>
            <a:r>
              <a:rPr lang="fr-CA" dirty="0">
                <a:solidFill>
                  <a:schemeClr val="tx2"/>
                </a:solidFill>
                <a:latin typeface="Franklin Gothic Book"/>
                <a:cs typeface="Arial"/>
              </a:rPr>
              <a:t>Les populations à risque dans la MRC</a:t>
            </a:r>
          </a:p>
          <a:p>
            <a:pPr marL="514350" indent="-514350">
              <a:buClr>
                <a:schemeClr val="tx2"/>
              </a:buClr>
              <a:buFont typeface="Arial" panose="020B0604020202020204" pitchFamily="34" charset="0"/>
              <a:buAutoNum type="arabicPeriod"/>
            </a:pPr>
            <a:r>
              <a:rPr lang="fr-CA" dirty="0">
                <a:solidFill>
                  <a:schemeClr val="tx2"/>
                </a:solidFill>
                <a:latin typeface="Franklin Gothic Book"/>
                <a:cs typeface="Arial"/>
              </a:rPr>
              <a:t>Les populations à risque dans les municipalités</a:t>
            </a:r>
          </a:p>
          <a:p>
            <a:pPr marL="514350" indent="-514350">
              <a:buClr>
                <a:schemeClr val="tx2"/>
              </a:buClr>
              <a:buAutoNum type="arabicPeriod"/>
            </a:pPr>
            <a:r>
              <a:rPr lang="fr-CA" dirty="0">
                <a:solidFill>
                  <a:schemeClr val="tx2"/>
                </a:solidFill>
                <a:latin typeface="Franklin Gothic Book"/>
                <a:cs typeface="Arial"/>
              </a:rPr>
              <a:t>Quelques projets de la Direction de santé publique (</a:t>
            </a:r>
            <a:r>
              <a:rPr lang="fr-CA" dirty="0" err="1">
                <a:solidFill>
                  <a:schemeClr val="tx2"/>
                </a:solidFill>
                <a:latin typeface="Franklin Gothic Book"/>
                <a:cs typeface="Arial"/>
              </a:rPr>
              <a:t>DSPu</a:t>
            </a:r>
            <a:r>
              <a:rPr lang="fr-CA" dirty="0">
                <a:solidFill>
                  <a:schemeClr val="tx2"/>
                </a:solidFill>
                <a:latin typeface="Franklin Gothic Book"/>
                <a:cs typeface="Arial"/>
              </a:rPr>
              <a:t>) en changements climatiques</a:t>
            </a:r>
          </a:p>
        </p:txBody>
      </p:sp>
    </p:spTree>
    <p:extLst>
      <p:ext uri="{BB962C8B-B14F-4D97-AF65-F5344CB8AC3E}">
        <p14:creationId xmlns:p14="http://schemas.microsoft.com/office/powerpoint/2010/main" val="8882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04E40-AD23-35B4-C3E6-4F7E10414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DA98AD-8251-C564-6AC7-A5B59F47AB1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03634" y="163990"/>
            <a:ext cx="10515600" cy="1325563"/>
          </a:xfrm>
        </p:spPr>
        <p:txBody>
          <a:bodyPr>
            <a:normAutofit/>
          </a:bodyPr>
          <a:lstStyle/>
          <a:p>
            <a:r>
              <a:rPr lang="fr-CA" b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Le projet VRAC-PARC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6F08419-1F8B-13DD-318C-539477C75445}"/>
              </a:ext>
            </a:extLst>
          </p:cNvPr>
          <p:cNvSpPr txBox="1"/>
          <p:nvPr/>
        </p:nvSpPr>
        <p:spPr>
          <a:xfrm>
            <a:off x="3635196" y="3142712"/>
            <a:ext cx="225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>
                <a:solidFill>
                  <a:schemeClr val="bg1"/>
                </a:solidFill>
                <a:latin typeface="Franklin Gothic Book" panose="020B0503020102020204" pitchFamily="34" charset="0"/>
              </a:rPr>
              <a:t>Livrable : Octobre 2026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880B5D-C33A-2B43-2693-BFEE5B2E56BB}"/>
              </a:ext>
            </a:extLst>
          </p:cNvPr>
          <p:cNvSpPr txBox="1"/>
          <p:nvPr/>
        </p:nvSpPr>
        <p:spPr>
          <a:xfrm>
            <a:off x="6778200" y="3142712"/>
            <a:ext cx="157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>
                <a:solidFill>
                  <a:schemeClr val="bg1"/>
                </a:solidFill>
                <a:latin typeface="Franklin Gothic Book" panose="020B0503020102020204" pitchFamily="34" charset="0"/>
              </a:rPr>
              <a:t>Livrable : 2030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1A31FB9-65F6-D8C7-D350-25B757D12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996" y="5968573"/>
            <a:ext cx="4297498" cy="103610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F03409-4660-9A77-BC1E-7344AE14D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1571" y="1167125"/>
            <a:ext cx="7769121" cy="501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731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09673-D1D5-CE48-E4CD-0D87E8298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A0897B-DC9F-79E6-4060-A26AC67CF082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03634" y="163990"/>
            <a:ext cx="10515600" cy="1325563"/>
          </a:xfrm>
        </p:spPr>
        <p:txBody>
          <a:bodyPr>
            <a:normAutofit/>
          </a:bodyPr>
          <a:lstStyle/>
          <a:p>
            <a:r>
              <a:rPr lang="fr-CA" b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Les populations à risque aux changements climatiques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A7C6833-1213-CCEE-EC89-4F391AD93551}"/>
              </a:ext>
            </a:extLst>
          </p:cNvPr>
          <p:cNvSpPr txBox="1"/>
          <p:nvPr/>
        </p:nvSpPr>
        <p:spPr>
          <a:xfrm>
            <a:off x="3662356" y="3414046"/>
            <a:ext cx="225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>
                <a:solidFill>
                  <a:schemeClr val="bg1"/>
                </a:solidFill>
                <a:latin typeface="Franklin Gothic Book" panose="020B0503020102020204" pitchFamily="34" charset="0"/>
              </a:rPr>
              <a:t>Livrable : Octobre 2026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81FE821-842D-5D39-D768-B023542456DD}"/>
              </a:ext>
            </a:extLst>
          </p:cNvPr>
          <p:cNvSpPr txBox="1"/>
          <p:nvPr/>
        </p:nvSpPr>
        <p:spPr>
          <a:xfrm>
            <a:off x="6814414" y="3414046"/>
            <a:ext cx="157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>
                <a:solidFill>
                  <a:schemeClr val="bg1"/>
                </a:solidFill>
                <a:latin typeface="Franklin Gothic Book" panose="020B0503020102020204" pitchFamily="34" charset="0"/>
              </a:rPr>
              <a:t>Livrable : 2030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3E07F70-4F54-B23F-FA86-8EAFB3D90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023267"/>
              </p:ext>
            </p:extLst>
          </p:nvPr>
        </p:nvGraphicFramePr>
        <p:xfrm>
          <a:off x="741642" y="1661487"/>
          <a:ext cx="10708715" cy="4648780"/>
        </p:xfrm>
        <a:graphic>
          <a:graphicData uri="http://schemas.openxmlformats.org/drawingml/2006/table">
            <a:tbl>
              <a:tblPr firstRow="1" bandRow="1"/>
              <a:tblGrid>
                <a:gridCol w="2141743">
                  <a:extLst>
                    <a:ext uri="{9D8B030D-6E8A-4147-A177-3AD203B41FA5}">
                      <a16:colId xmlns:a16="http://schemas.microsoft.com/office/drawing/2014/main" val="718587820"/>
                    </a:ext>
                  </a:extLst>
                </a:gridCol>
                <a:gridCol w="2141743">
                  <a:extLst>
                    <a:ext uri="{9D8B030D-6E8A-4147-A177-3AD203B41FA5}">
                      <a16:colId xmlns:a16="http://schemas.microsoft.com/office/drawing/2014/main" val="1443711041"/>
                    </a:ext>
                  </a:extLst>
                </a:gridCol>
                <a:gridCol w="2141743">
                  <a:extLst>
                    <a:ext uri="{9D8B030D-6E8A-4147-A177-3AD203B41FA5}">
                      <a16:colId xmlns:a16="http://schemas.microsoft.com/office/drawing/2014/main" val="4145092173"/>
                    </a:ext>
                  </a:extLst>
                </a:gridCol>
                <a:gridCol w="2141743">
                  <a:extLst>
                    <a:ext uri="{9D8B030D-6E8A-4147-A177-3AD203B41FA5}">
                      <a16:colId xmlns:a16="http://schemas.microsoft.com/office/drawing/2014/main" val="3973994471"/>
                    </a:ext>
                  </a:extLst>
                </a:gridCol>
                <a:gridCol w="2141743">
                  <a:extLst>
                    <a:ext uri="{9D8B030D-6E8A-4147-A177-3AD203B41FA5}">
                      <a16:colId xmlns:a16="http://schemas.microsoft.com/office/drawing/2014/main" val="4111651504"/>
                    </a:ext>
                  </a:extLst>
                </a:gridCol>
              </a:tblGrid>
              <a:tr h="8612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Franklin Gothic Book"/>
                          <a:cs typeface="Segoe UI"/>
                        </a:rPr>
                        <a:t>Personnes en situation d’</a:t>
                      </a:r>
                      <a:r>
                        <a:rPr lang="fr-CA" sz="1400" b="1">
                          <a:solidFill>
                            <a:schemeClr val="tx1"/>
                          </a:solidFill>
                          <a:latin typeface="Franklin Gothic Book"/>
                          <a:cs typeface="Segoe UI"/>
                        </a:rPr>
                        <a:t>itinérance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9525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400" b="1">
                          <a:solidFill>
                            <a:schemeClr val="tx1"/>
                          </a:solidFill>
                          <a:latin typeface="Franklin Gothic Book"/>
                          <a:cs typeface="Segoe UI"/>
                        </a:rPr>
                        <a:t>Enfants</a:t>
                      </a:r>
                      <a:r>
                        <a:rPr lang="fr-CA" sz="1400" b="0">
                          <a:solidFill>
                            <a:schemeClr val="tx1"/>
                          </a:solidFill>
                          <a:latin typeface="Franklin Gothic Book"/>
                          <a:cs typeface="Segoe UI"/>
                        </a:rPr>
                        <a:t> âgés de </a:t>
                      </a:r>
                      <a:endParaRPr lang="fr-FR" sz="2000">
                        <a:latin typeface="Franklin Gothic Book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Franklin Gothic Book"/>
                          <a:cs typeface="Segoe UI"/>
                        </a:rPr>
                        <a:t>0 à 14 ans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9525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Personnes</a:t>
                      </a:r>
                      <a:r>
                        <a:rPr lang="fr-CA" sz="1400" b="1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 âgées </a:t>
                      </a: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de </a:t>
                      </a:r>
                      <a:endParaRPr lang="fr-FR" sz="200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65 ans et plus</a:t>
                      </a:r>
                      <a:endParaRPr lang="fr-FR" sz="200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9525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Familles </a:t>
                      </a:r>
                      <a:r>
                        <a:rPr lang="fr-CA" sz="1400" b="1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monoparentales</a:t>
                      </a:r>
                      <a:endParaRPr lang="fr-CA" sz="1400" b="0" i="0" u="none" strike="noStrike" noProof="0">
                        <a:solidFill>
                          <a:srgbClr val="000000"/>
                        </a:solidFill>
                        <a:latin typeface="Franklin Gothic Book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9525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400" b="0">
                          <a:solidFill>
                            <a:schemeClr val="tx1"/>
                          </a:solidFill>
                          <a:latin typeface="Franklin Gothic Book"/>
                          <a:cs typeface="Segoe UI"/>
                        </a:rPr>
                        <a:t>Personnes </a:t>
                      </a:r>
                      <a:r>
                        <a:rPr lang="fr-CA" sz="1400" b="1">
                          <a:solidFill>
                            <a:schemeClr val="tx1"/>
                          </a:solidFill>
                          <a:latin typeface="Franklin Gothic Book"/>
                          <a:cs typeface="Segoe UI"/>
                        </a:rPr>
                        <a:t>enceintes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9525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553706"/>
                  </a:ext>
                </a:extLst>
              </a:tr>
              <a:tr h="13065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400" b="0">
                          <a:latin typeface="Franklin Gothic Book"/>
                          <a:cs typeface="Segoe UI"/>
                        </a:rPr>
                        <a:t>Personnes passant beaucoup de 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temps à l’extérieur</a:t>
                      </a:r>
                      <a:r>
                        <a:rPr lang="fr-CA" sz="1400" b="0">
                          <a:latin typeface="Franklin Gothic Book"/>
                          <a:cs typeface="Segoe UI"/>
                        </a:rPr>
                        <a:t> pour </a:t>
                      </a:r>
                      <a:endParaRPr lang="fr-FR" sz="2000">
                        <a:latin typeface="Franklin Gothic Book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latin typeface="Franklin Gothic Book"/>
                          <a:cs typeface="Segoe UI"/>
                        </a:rPr>
                        <a:t>le loisir ou le sport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9525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/>
                      <a:r>
                        <a:rPr lang="fr-CA" sz="1400" b="0">
                          <a:latin typeface="Franklin Gothic Book"/>
                          <a:cs typeface="Segoe UI"/>
                        </a:rPr>
                        <a:t>Personnes vivant avec une 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maladie chronique</a:t>
                      </a:r>
                      <a:r>
                        <a:rPr lang="fr-CA" sz="1400" b="0">
                          <a:latin typeface="Franklin Gothic Book"/>
                          <a:cs typeface="Segoe UI"/>
                        </a:rPr>
                        <a:t> ou immunosupprimées</a:t>
                      </a:r>
                      <a:endParaRPr lang="fr-CA" sz="1400" b="0">
                        <a:latin typeface="Franklin Gothic Book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9525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400" b="0">
                          <a:latin typeface="Franklin Gothic Book"/>
                          <a:cs typeface="Segoe UI"/>
                        </a:rPr>
                        <a:t>Personnes avec une consommation importante d’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alcool ou de drogues</a:t>
                      </a:r>
                      <a:endParaRPr lang="fr-FR" sz="2000" b="1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9525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Personnes n’étant </a:t>
                      </a:r>
                      <a:r>
                        <a:rPr lang="fr-CA" sz="1400" b="1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pas approvisionnées par </a:t>
                      </a:r>
                      <a:endParaRPr lang="fr-FR" sz="1400" b="0" i="0" u="none" strike="noStrike" noProof="0">
                        <a:solidFill>
                          <a:srgbClr val="000000"/>
                        </a:solidFill>
                        <a:latin typeface="Franklin Gothic Book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1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un réseau municipal d’eau potable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latin typeface="Franklin Gothic Book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9525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400" b="0">
                          <a:latin typeface="Franklin Gothic Book"/>
                          <a:cs typeface="Segoe UI"/>
                        </a:rPr>
                        <a:t>Personnes ayant récemment 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immigrées</a:t>
                      </a:r>
                      <a:r>
                        <a:rPr lang="fr-CA" sz="1400" b="0">
                          <a:latin typeface="Franklin Gothic Book"/>
                          <a:cs typeface="Segoe UI"/>
                        </a:rPr>
                        <a:t> </a:t>
                      </a:r>
                      <a:endParaRPr lang="fr-FR" sz="2000">
                        <a:latin typeface="Franklin Gothic Book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latin typeface="Franklin Gothic Book"/>
                          <a:cs typeface="Segoe UI"/>
                        </a:rPr>
                        <a:t>ou à 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statut migratoire</a:t>
                      </a:r>
                      <a:r>
                        <a:rPr lang="fr-CA" sz="1400" b="0">
                          <a:latin typeface="Franklin Gothic Book"/>
                          <a:cs typeface="Segoe UI"/>
                        </a:rPr>
                        <a:t> 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précaire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9525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246456"/>
                  </a:ext>
                </a:extLst>
              </a:tr>
              <a:tr h="734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latin typeface="Franklin Gothic Book"/>
                          <a:cs typeface="Segoe UI"/>
                        </a:rPr>
                        <a:t>Personnes habitant dans un 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Îlot de chaleur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 u="none" strike="noStrike" noProof="0">
                          <a:solidFill>
                            <a:schemeClr val="tx1"/>
                          </a:solidFill>
                          <a:latin typeface="Franklin Gothic Book"/>
                        </a:rPr>
                        <a:t>Personnes à </a:t>
                      </a:r>
                      <a:r>
                        <a:rPr lang="fr-CA" sz="1400" b="1" i="0" u="none" strike="noStrike" noProof="0">
                          <a:solidFill>
                            <a:schemeClr val="tx1"/>
                          </a:solidFill>
                          <a:latin typeface="Franklin Gothic Book"/>
                        </a:rPr>
                        <a:t>faible revenu</a:t>
                      </a:r>
                      <a:endParaRPr lang="fr-CA" sz="1400" b="1" i="0" u="none" strike="noStrike" noProof="0">
                        <a:solidFill>
                          <a:srgbClr val="FFFFFF"/>
                        </a:solidFill>
                        <a:latin typeface="Franklin Gothic Book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latin typeface="Franklin Gothic Book"/>
                          <a:cs typeface="Segoe UI"/>
                        </a:rPr>
                        <a:t>Personnes vivant de la 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détresse psychologique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Personnes vivant avec un </a:t>
                      </a:r>
                      <a:r>
                        <a:rPr lang="fr-CA" sz="1400" b="1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trouble mental</a:t>
                      </a:r>
                      <a:endParaRPr lang="fr-CA" sz="1400" b="1">
                        <a:latin typeface="Franklin Gothic Book"/>
                        <a:cs typeface="Segoe UI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Personnes socialement </a:t>
                      </a:r>
                      <a:r>
                        <a:rPr lang="fr-CA" sz="1400" b="1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isolées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362560"/>
                  </a:ext>
                </a:extLst>
              </a:tr>
              <a:tr h="734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latin typeface="Franklin Gothic Book"/>
                          <a:cs typeface="Segoe UI"/>
                        </a:rPr>
                        <a:t>Personnes habitant un 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logement mal adapté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latin typeface="Franklin Gothic Book"/>
                          <a:cs typeface="Segoe UI"/>
                        </a:rPr>
                        <a:t>Personnes prenant des 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médicaments</a:t>
                      </a:r>
                      <a:r>
                        <a:rPr lang="fr-CA" sz="1400" b="0">
                          <a:latin typeface="Franklin Gothic Book"/>
                          <a:cs typeface="Segoe UI"/>
                        </a:rPr>
                        <a:t> prescrits 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Personnes vivant avec une </a:t>
                      </a:r>
                      <a:r>
                        <a:rPr lang="fr-CA" sz="1400" b="1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incapacité</a:t>
                      </a:r>
                      <a:endParaRPr lang="fr-FR" sz="2000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latin typeface="Franklin Gothic Book"/>
                          <a:cs typeface="Segoe UI"/>
                        </a:rPr>
                        <a:t>Personnes ayant un 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faible</a:t>
                      </a:r>
                      <a:r>
                        <a:rPr lang="fr-CA" sz="1400" b="0">
                          <a:latin typeface="Franklin Gothic Book"/>
                          <a:cs typeface="Segoe UI"/>
                        </a:rPr>
                        <a:t> niveau de 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scolarité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latin typeface="Franklin Gothic Book"/>
                          <a:cs typeface="Segoe UI"/>
                        </a:rPr>
                        <a:t>Personnes habitant en 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zones inondables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800425"/>
                  </a:ext>
                </a:extLst>
              </a:tr>
              <a:tr h="10129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 u="none" strike="noStrike" noProof="0">
                          <a:solidFill>
                            <a:schemeClr val="tx1"/>
                          </a:solidFill>
                          <a:latin typeface="Franklin Gothic Book"/>
                        </a:rPr>
                        <a:t>Personnes </a:t>
                      </a:r>
                      <a:r>
                        <a:rPr lang="fr-CA" sz="1400" b="1" i="0" u="none" strike="noStrike" noProof="0">
                          <a:solidFill>
                            <a:schemeClr val="tx1"/>
                          </a:solidFill>
                          <a:latin typeface="Franklin Gothic Book"/>
                        </a:rPr>
                        <a:t>racisées</a:t>
                      </a:r>
                      <a:endParaRPr lang="fr-CA" sz="1400" b="1" i="0" u="none" strike="noStrike" noProof="0">
                        <a:solidFill>
                          <a:srgbClr val="FFFFFF"/>
                        </a:solidFill>
                        <a:latin typeface="Franklin Gothic Book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b="0">
                          <a:latin typeface="Franklin Gothic Book"/>
                          <a:cs typeface="Segoe UI"/>
                        </a:rPr>
                        <a:t>Personnes ayant une identité </a:t>
                      </a:r>
                      <a:r>
                        <a:rPr lang="fr-CA" sz="1400" b="1">
                          <a:latin typeface="Franklin Gothic Book"/>
                          <a:cs typeface="Segoe UI"/>
                        </a:rPr>
                        <a:t>autochtone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Personnes </a:t>
                      </a:r>
                      <a:r>
                        <a:rPr lang="fr-CA" sz="1400" b="1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allophones</a:t>
                      </a:r>
                      <a:endParaRPr lang="fr-CA" sz="1400" b="0" i="0" u="none" strike="noStrike" noProof="0">
                        <a:solidFill>
                          <a:srgbClr val="000000"/>
                        </a:solidFill>
                        <a:latin typeface="Franklin Gothic Book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fr-CA" sz="1400" b="0" i="0" u="none" strike="noStrike" noProof="0">
                          <a:solidFill>
                            <a:schemeClr val="tx1"/>
                          </a:solidFill>
                          <a:latin typeface="Franklin Gothic Book"/>
                        </a:rPr>
                        <a:t>Personnes issues de la </a:t>
                      </a:r>
                      <a:r>
                        <a:rPr lang="fr-CA" sz="1400" b="1" i="0" u="none" strike="noStrike" noProof="0">
                          <a:solidFill>
                            <a:schemeClr val="tx1"/>
                          </a:solidFill>
                          <a:latin typeface="Franklin Gothic Book"/>
                        </a:rPr>
                        <a:t>diversité sexuelle</a:t>
                      </a:r>
                      <a:r>
                        <a:rPr lang="fr-CA" sz="1400" b="0" i="0" u="none" strike="noStrike" noProof="0">
                          <a:solidFill>
                            <a:schemeClr val="tx1"/>
                          </a:solidFill>
                          <a:latin typeface="Franklin Gothic Book"/>
                        </a:rPr>
                        <a:t> et </a:t>
                      </a:r>
                      <a:endParaRPr lang="fr-CA" sz="1400" b="0" i="0" u="none" strike="noStrike" noProof="0">
                        <a:solidFill>
                          <a:srgbClr val="000000"/>
                        </a:solidFill>
                        <a:latin typeface="Franklin Gothic Book"/>
                      </a:endParaRPr>
                    </a:p>
                    <a:p>
                      <a:pPr lvl="0" algn="ctr">
                        <a:buNone/>
                      </a:pPr>
                      <a:r>
                        <a:rPr lang="fr-CA" sz="1400" b="0" i="0" u="none" strike="noStrike" noProof="0">
                          <a:solidFill>
                            <a:schemeClr val="tx1"/>
                          </a:solidFill>
                          <a:latin typeface="Franklin Gothic Book"/>
                        </a:rPr>
                        <a:t>de </a:t>
                      </a:r>
                      <a:r>
                        <a:rPr lang="fr-CA" sz="1400" b="1" i="0" u="none" strike="noStrike" noProof="0">
                          <a:solidFill>
                            <a:schemeClr val="tx1"/>
                          </a:solidFill>
                          <a:latin typeface="Franklin Gothic Book"/>
                        </a:rPr>
                        <a:t>genre</a:t>
                      </a:r>
                      <a:endParaRPr lang="fr-CA" sz="2000" b="1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lvl="0" algn="ctr">
                        <a:buNone/>
                      </a:pP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Personnes </a:t>
                      </a:r>
                      <a:r>
                        <a:rPr lang="fr-CA" sz="1400" b="1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éloignées d’un établissement</a:t>
                      </a:r>
                      <a:r>
                        <a:rPr lang="fr-CA" sz="1400" b="0" i="0" u="none" strike="noStrike" noProof="0">
                          <a:solidFill>
                            <a:srgbClr val="000000"/>
                          </a:solidFill>
                          <a:latin typeface="Franklin Gothic Book"/>
                        </a:rPr>
                        <a:t> de santé ou de sécurité civile</a:t>
                      </a:r>
                      <a:endParaRPr lang="fr-CA" sz="1400" b="0" i="0" u="none" strike="noStrike" noProof="0">
                        <a:solidFill>
                          <a:schemeClr val="tx1"/>
                        </a:solidFill>
                        <a:latin typeface="Franklin Gothic Book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7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886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4596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12D3A96-29F9-4DB3-A8B3-A5FFE1723A6E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05314" y="1460434"/>
            <a:ext cx="11300686" cy="4899551"/>
          </a:xfrm>
        </p:spPr>
        <p:txBody>
          <a:bodyPr>
            <a:normAutofit/>
          </a:bodyPr>
          <a:lstStyle/>
          <a:p>
            <a:pPr>
              <a:buClr>
                <a:schemeClr val="accent4"/>
              </a:buClr>
            </a:pPr>
            <a:r>
              <a:rPr lang="fr-CA" b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Conditions sociodémographiques</a:t>
            </a:r>
          </a:p>
          <a:p>
            <a:pPr lvl="1">
              <a:buClr>
                <a:schemeClr val="accent4"/>
              </a:buClr>
            </a:pPr>
            <a:r>
              <a:rPr lang="fr-CA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Proportion de personnes âgées de 65 ans et plus (29,0 c. 21,4 %)</a:t>
            </a:r>
          </a:p>
          <a:p>
            <a:pPr lvl="1">
              <a:buClr>
                <a:schemeClr val="accent4"/>
              </a:buClr>
            </a:pPr>
            <a:r>
              <a:rPr lang="fr-CA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Proportion de familles monoparentales (29,0 c. 24,6 %)</a:t>
            </a:r>
          </a:p>
          <a:p>
            <a:pPr>
              <a:spcBef>
                <a:spcPts val="1200"/>
              </a:spcBef>
              <a:buClr>
                <a:schemeClr val="accent4"/>
              </a:buClr>
            </a:pPr>
            <a:r>
              <a:rPr lang="fr-CA" b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Conditions socioéconomiques</a:t>
            </a:r>
          </a:p>
          <a:p>
            <a:pPr lvl="1">
              <a:buClr>
                <a:schemeClr val="accent4"/>
              </a:buClr>
            </a:pPr>
            <a:r>
              <a:rPr lang="fr-CA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Proportion de la population n’ayant aucun certificat, diplôme ou grade (17,1 c. 11,8 %)</a:t>
            </a:r>
          </a:p>
          <a:p>
            <a:pPr lvl="1">
              <a:buClr>
                <a:schemeClr val="accent4"/>
              </a:buClr>
            </a:pPr>
            <a:endParaRPr lang="fr-CA" baseline="30000">
              <a:solidFill>
                <a:schemeClr val="accent6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  <a:p>
            <a:pPr lvl="1">
              <a:buClr>
                <a:schemeClr val="accent4"/>
              </a:buClr>
            </a:pPr>
            <a:endParaRPr lang="fr-CA" baseline="30000">
              <a:solidFill>
                <a:schemeClr val="accent6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CBB5D96-D947-4A96-969A-7D588B3378B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34871"/>
            <a:ext cx="10515600" cy="1325563"/>
          </a:xfrm>
        </p:spPr>
        <p:txBody>
          <a:bodyPr>
            <a:normAutofit/>
          </a:bodyPr>
          <a:lstStyle/>
          <a:p>
            <a:r>
              <a:rPr lang="fr-CA" sz="3200" b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1. Les populations à risque </a:t>
            </a:r>
            <a:r>
              <a:rPr lang="fr-CA" sz="2400" b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(MRC Pierre-De Saurel c. </a:t>
            </a:r>
            <a:r>
              <a:rPr lang="fr-CA" sz="2400" b="1" err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Qc</a:t>
            </a:r>
            <a:r>
              <a:rPr lang="fr-CA" sz="2400" b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Arrondir un rectangle à un seul coin 8">
            <a:extLst>
              <a:ext uri="{FF2B5EF4-FFF2-40B4-BE49-F238E27FC236}">
                <a16:creationId xmlns:a16="http://schemas.microsoft.com/office/drawing/2014/main" id="{FE34AC90-9063-43AB-BE4F-3C9163D1D69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V="1">
            <a:off x="-2448" y="1154463"/>
            <a:ext cx="12194448" cy="112862"/>
          </a:xfrm>
          <a:prstGeom prst="round1Rect">
            <a:avLst>
              <a:gd name="adj" fmla="val 50000"/>
            </a:avLst>
          </a:prstGeom>
          <a:solidFill>
            <a:srgbClr val="313B58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>
              <a:solidFill>
                <a:prstClr val="black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ECB1B26-B3C5-4E35-8286-D830212FC3E5}"/>
              </a:ext>
            </a:extLst>
          </p:cNvPr>
          <p:cNvSpPr txBox="1"/>
          <p:nvPr/>
        </p:nvSpPr>
        <p:spPr>
          <a:xfrm>
            <a:off x="750611" y="4780207"/>
            <a:ext cx="10128737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1">
              <a:buClr>
                <a:schemeClr val="accent5"/>
              </a:buClr>
            </a:pPr>
            <a:r>
              <a:rPr lang="fr-CA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Indicateurs à surveiller, même si la proportion de la MRC n’est pas supérieure à celle du Québec :</a:t>
            </a:r>
          </a:p>
          <a:p>
            <a:pPr marL="742950" lvl="1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CA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Proportion de la population en situation de pauvreté (5,7 c. 6,4 %)</a:t>
            </a:r>
          </a:p>
          <a:p>
            <a:pPr marL="742950" lvl="1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CA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Proportion de la population ayant déjà vécu un épisode d’itinérance (4,8* c. 4,7 %)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A2D304E-02FC-49C7-B800-82D077AA3BE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0" y="6475040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00" baseline="30000">
                <a:latin typeface="Franklin Gothic Book" panose="020B0503020102020204" pitchFamily="34" charset="0"/>
              </a:rPr>
              <a:t>*</a:t>
            </a:r>
            <a:r>
              <a:rPr lang="fr-CA" sz="600">
                <a:latin typeface="Franklin Gothic Book" panose="020B0503020102020204" pitchFamily="34" charset="0"/>
              </a:rPr>
              <a:t> Estimation à interpréter avec prudence.</a:t>
            </a:r>
          </a:p>
          <a:p>
            <a:r>
              <a:rPr lang="fr-CA" sz="600">
                <a:latin typeface="Franklin Gothic Book" panose="020B0503020102020204" pitchFamily="34" charset="0"/>
              </a:rPr>
              <a:t>Source : Statistique Canada, Recensement 2021.</a:t>
            </a:r>
          </a:p>
          <a:p>
            <a:r>
              <a:rPr lang="fr-CA" sz="600">
                <a:latin typeface="Franklin Gothic Book" panose="020B0503020102020204" pitchFamily="34" charset="0"/>
              </a:rPr>
              <a:t>Production : équipe Surveillance, DSP Montérégie, septembre 2026.</a:t>
            </a:r>
          </a:p>
        </p:txBody>
      </p:sp>
    </p:spTree>
    <p:extLst>
      <p:ext uri="{BB962C8B-B14F-4D97-AF65-F5344CB8AC3E}">
        <p14:creationId xmlns:p14="http://schemas.microsoft.com/office/powerpoint/2010/main" val="3087568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12D3A96-29F9-4DB3-A8B3-A5FFE1723A6E}"/>
              </a:ext>
            </a:extLst>
          </p:cNvPr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05314" y="1460435"/>
            <a:ext cx="11300686" cy="416664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buClr>
                <a:schemeClr val="accent4"/>
              </a:buClr>
            </a:pPr>
            <a:r>
              <a:rPr lang="fr-CA" b="1">
                <a:solidFill>
                  <a:schemeClr val="tx2"/>
                </a:solidFill>
                <a:latin typeface="Franklin Gothic Book"/>
                <a:cs typeface="Arial"/>
              </a:rPr>
              <a:t>État de santé</a:t>
            </a:r>
          </a:p>
          <a:p>
            <a:pPr lvl="1">
              <a:buClr>
                <a:schemeClr val="accent4"/>
              </a:buClr>
            </a:pPr>
            <a:r>
              <a:rPr lang="fr-CA">
                <a:solidFill>
                  <a:schemeClr val="tx2"/>
                </a:solidFill>
                <a:latin typeface="Franklin Gothic Book"/>
                <a:cs typeface="Arial"/>
              </a:rPr>
              <a:t>Prévalence de multimorbidité (16,5 c. 14,3 %)</a:t>
            </a:r>
          </a:p>
          <a:p>
            <a:pPr lvl="1">
              <a:buClr>
                <a:schemeClr val="accent4"/>
              </a:buClr>
            </a:pPr>
            <a:r>
              <a:rPr lang="fr-CA">
                <a:solidFill>
                  <a:schemeClr val="tx2"/>
                </a:solidFill>
                <a:latin typeface="Franklin Gothic Book"/>
                <a:cs typeface="Arial"/>
              </a:rPr>
              <a:t>Prévalence de maladie pulmonaire obstructive chronique (MPOC) (11,7 c. 9,3 %)</a:t>
            </a:r>
          </a:p>
          <a:p>
            <a:pPr lvl="1">
              <a:buClr>
                <a:schemeClr val="accent4"/>
              </a:buClr>
            </a:pPr>
            <a:r>
              <a:rPr lang="fr-CA">
                <a:solidFill>
                  <a:schemeClr val="tx2"/>
                </a:solidFill>
                <a:latin typeface="Franklin Gothic Book"/>
                <a:cs typeface="Arial"/>
              </a:rPr>
              <a:t>Prévalence du diabète (10,6 c. 10,1 %)</a:t>
            </a:r>
          </a:p>
          <a:p>
            <a:pPr lvl="1">
              <a:buClr>
                <a:schemeClr val="accent4"/>
              </a:buClr>
            </a:pPr>
            <a:r>
              <a:rPr lang="fr-CA">
                <a:solidFill>
                  <a:schemeClr val="tx2"/>
                </a:solidFill>
                <a:latin typeface="Franklin Gothic Book"/>
                <a:cs typeface="Arial"/>
              </a:rPr>
              <a:t>Prévalence de l’hypertension (22,9 c. 22,9 %)</a:t>
            </a:r>
          </a:p>
          <a:p>
            <a:pPr lvl="1">
              <a:buClr>
                <a:schemeClr val="accent4"/>
              </a:buClr>
            </a:pPr>
            <a:r>
              <a:rPr lang="fr-CA">
                <a:solidFill>
                  <a:schemeClr val="tx2"/>
                </a:solidFill>
                <a:latin typeface="Franklin Gothic Book"/>
                <a:cs typeface="Arial"/>
              </a:rPr>
              <a:t>Prévalence de l’insuffisance cardiaque (5,5 c. 3,9 %)</a:t>
            </a:r>
          </a:p>
          <a:p>
            <a:pPr lvl="1">
              <a:buClr>
                <a:schemeClr val="accent4"/>
              </a:buClr>
            </a:pPr>
            <a:r>
              <a:rPr lang="fr-CA">
                <a:solidFill>
                  <a:schemeClr val="tx2"/>
                </a:solidFill>
                <a:latin typeface="Franklin Gothic Book"/>
                <a:cs typeface="Arial"/>
              </a:rPr>
              <a:t>Proportion de la population ayant déjà reçu un diagnostic d’allergies au pollen (21,5 c. 16,0 %)</a:t>
            </a:r>
            <a:endParaRPr lang="en-US">
              <a:solidFill>
                <a:schemeClr val="tx2"/>
              </a:solidFill>
              <a:latin typeface="Franklin Gothic Book"/>
              <a:cs typeface="Arial"/>
            </a:endParaRPr>
          </a:p>
          <a:p>
            <a:pPr lvl="1">
              <a:buClr>
                <a:schemeClr val="accent4"/>
              </a:buClr>
            </a:pPr>
            <a:r>
              <a:rPr lang="fr-CA">
                <a:solidFill>
                  <a:schemeClr val="tx2"/>
                </a:solidFill>
                <a:latin typeface="Franklin Gothic Book"/>
                <a:cs typeface="Arial"/>
              </a:rPr>
              <a:t>Proportion de la population ayant une consommation excessive d’alcool (30,1 c. 23,5 %)</a:t>
            </a:r>
          </a:p>
          <a:p>
            <a:pPr lvl="1">
              <a:buClr>
                <a:schemeClr val="accent4"/>
              </a:buClr>
            </a:pPr>
            <a:r>
              <a:rPr lang="fr-CA">
                <a:solidFill>
                  <a:schemeClr val="tx2"/>
                </a:solidFill>
                <a:latin typeface="Franklin Gothic Book"/>
                <a:cs typeface="Arial"/>
              </a:rPr>
              <a:t>Prévalence des troubles liés aux substances psychoactives (1,2 c. 0,8 %)</a:t>
            </a:r>
          </a:p>
          <a:p>
            <a:pPr lvl="1">
              <a:buClr>
                <a:schemeClr val="accent4"/>
              </a:buClr>
            </a:pPr>
            <a:r>
              <a:rPr lang="fr-CA">
                <a:solidFill>
                  <a:schemeClr val="tx2"/>
                </a:solidFill>
                <a:latin typeface="Franklin Gothic Book"/>
                <a:cs typeface="Arial"/>
              </a:rPr>
              <a:t>Prévalence des troubles mentaux (13,1 c. 9,9 %)</a:t>
            </a:r>
            <a:endParaRPr lang="en-US">
              <a:solidFill>
                <a:schemeClr val="tx2"/>
              </a:solidFill>
              <a:latin typeface="Franklin Gothic Book"/>
              <a:cs typeface="Arial"/>
            </a:endParaRPr>
          </a:p>
          <a:p>
            <a:pPr lvl="1">
              <a:buClr>
                <a:schemeClr val="accent4"/>
              </a:buClr>
            </a:pPr>
            <a:endParaRPr lang="fr-CA">
              <a:solidFill>
                <a:schemeClr val="tx2"/>
              </a:solidFill>
              <a:latin typeface="Franklin Gothic Book"/>
              <a:cs typeface="Arial"/>
            </a:endParaRPr>
          </a:p>
          <a:p>
            <a:pPr marL="457200" lvl="1" indent="0">
              <a:buClr>
                <a:schemeClr val="accent4"/>
              </a:buClr>
              <a:buNone/>
            </a:pPr>
            <a:endParaRPr lang="fr-CA">
              <a:solidFill>
                <a:schemeClr val="tx2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  <a:p>
            <a:pPr marL="457200" lvl="1" indent="0">
              <a:buClr>
                <a:schemeClr val="accent4"/>
              </a:buClr>
              <a:buNone/>
            </a:pPr>
            <a:endParaRPr lang="fr-CA">
              <a:solidFill>
                <a:schemeClr val="tx2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  <a:p>
            <a:pPr marL="457200" lvl="1" indent="0">
              <a:buClr>
                <a:schemeClr val="accent4"/>
              </a:buClr>
              <a:buNone/>
            </a:pPr>
            <a:endParaRPr lang="fr-CA">
              <a:solidFill>
                <a:schemeClr val="tx2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  <a:p>
            <a:pPr marL="457200" lvl="1" indent="0">
              <a:buClr>
                <a:schemeClr val="accent4"/>
              </a:buClr>
              <a:buNone/>
            </a:pPr>
            <a:endParaRPr lang="fr-CA">
              <a:solidFill>
                <a:schemeClr val="tx2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FCBB5D96-D947-4A96-969A-7D588B3378B5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134871"/>
            <a:ext cx="10515600" cy="1325563"/>
          </a:xfrm>
        </p:spPr>
        <p:txBody>
          <a:bodyPr>
            <a:normAutofit/>
          </a:bodyPr>
          <a:lstStyle/>
          <a:p>
            <a:r>
              <a:rPr lang="fr-CA" sz="3200" b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1. Les populations à risque </a:t>
            </a:r>
            <a:r>
              <a:rPr lang="fr-CA" sz="2400" b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(MRC Pierre-De Saurel c. Québec)</a:t>
            </a:r>
          </a:p>
        </p:txBody>
      </p:sp>
      <p:sp>
        <p:nvSpPr>
          <p:cNvPr id="4" name="Arrondir un rectangle à un seul coin 8">
            <a:extLst>
              <a:ext uri="{FF2B5EF4-FFF2-40B4-BE49-F238E27FC236}">
                <a16:creationId xmlns:a16="http://schemas.microsoft.com/office/drawing/2014/main" id="{FE34AC90-9063-43AB-BE4F-3C9163D1D69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V="1">
            <a:off x="-2448" y="1154463"/>
            <a:ext cx="12194448" cy="112862"/>
          </a:xfrm>
          <a:prstGeom prst="round1Rect">
            <a:avLst>
              <a:gd name="adj" fmla="val 50000"/>
            </a:avLst>
          </a:prstGeom>
          <a:solidFill>
            <a:srgbClr val="313B58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>
              <a:solidFill>
                <a:prstClr val="black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50AC672-E7B5-4EFC-83D2-EFEFDC65AB62}"/>
              </a:ext>
            </a:extLst>
          </p:cNvPr>
          <p:cNvSpPr txBox="1"/>
          <p:nvPr/>
        </p:nvSpPr>
        <p:spPr>
          <a:xfrm>
            <a:off x="891288" y="5627077"/>
            <a:ext cx="10128737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1">
              <a:buClr>
                <a:schemeClr val="accent5"/>
              </a:buClr>
            </a:pPr>
            <a:r>
              <a:rPr lang="fr-CA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Indicateurs à surveiller, même si la proportion de la MRC n’est pas supérieure à celle du Québec :</a:t>
            </a:r>
          </a:p>
          <a:p>
            <a:pPr marL="742950" lvl="1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fr-CA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Proportion de la population ayant une incapacité (19,7 c. 21,0 %)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92CD128-EF5E-49D7-8F29-B42D517BB5B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2448" y="6581001"/>
            <a:ext cx="2403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00">
                <a:latin typeface="Franklin Gothic Book" panose="020B0503020102020204" pitchFamily="34" charset="0"/>
              </a:rPr>
              <a:t>Source : Statistique Canada, Recensement 2021.</a:t>
            </a:r>
          </a:p>
          <a:p>
            <a:r>
              <a:rPr lang="fr-CA" sz="600">
                <a:latin typeface="Franklin Gothic Book" panose="020B0503020102020204" pitchFamily="34" charset="0"/>
              </a:rPr>
              <a:t>Production : équipe Surveillance, DSP Montérégie, septembre 2026.</a:t>
            </a:r>
          </a:p>
        </p:txBody>
      </p:sp>
    </p:spTree>
    <p:extLst>
      <p:ext uri="{BB962C8B-B14F-4D97-AF65-F5344CB8AC3E}">
        <p14:creationId xmlns:p14="http://schemas.microsoft.com/office/powerpoint/2010/main" val="773831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E35ECE5-BF5B-4617-9E13-0CC11AB5EF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851" y="1541001"/>
            <a:ext cx="9128596" cy="504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045EB14-B924-4FD0-8332-1CDF7832AD2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448" y="437729"/>
            <a:ext cx="12186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>
                <a:solidFill>
                  <a:schemeClr val="tx2"/>
                </a:solidFill>
                <a:latin typeface="Franklin Gothic Book" panose="020B0503020102020204" pitchFamily="34" charset="0"/>
              </a:rPr>
              <a:t>2. Proportion de personnes âgées de </a:t>
            </a:r>
            <a:r>
              <a:rPr lang="fr-CA" sz="3200" b="1">
                <a:solidFill>
                  <a:schemeClr val="accent4"/>
                </a:solidFill>
                <a:latin typeface="Franklin Gothic Book" panose="020B0503020102020204" pitchFamily="34" charset="0"/>
              </a:rPr>
              <a:t>65 ans et plus</a:t>
            </a:r>
            <a:r>
              <a:rPr lang="fr-CA" sz="3200" b="1">
                <a:solidFill>
                  <a:schemeClr val="tx2"/>
                </a:solidFill>
                <a:latin typeface="Franklin Gothic Book" panose="020B0503020102020204" pitchFamily="34" charset="0"/>
              </a:rPr>
              <a:t>, 2025</a:t>
            </a:r>
          </a:p>
        </p:txBody>
      </p:sp>
      <p:sp>
        <p:nvSpPr>
          <p:cNvPr id="3" name="Arrondir un rectangle à un seul coin 7">
            <a:extLst>
              <a:ext uri="{FF2B5EF4-FFF2-40B4-BE49-F238E27FC236}">
                <a16:creationId xmlns:a16="http://schemas.microsoft.com/office/drawing/2014/main" id="{5665E6E9-E1E7-4B13-880B-9D833E0A7F5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V="1">
            <a:off x="-2448" y="1137598"/>
            <a:ext cx="12194448" cy="112862"/>
          </a:xfrm>
          <a:prstGeom prst="round1Rect">
            <a:avLst>
              <a:gd name="adj" fmla="val 50000"/>
            </a:avLst>
          </a:prstGeom>
          <a:solidFill>
            <a:srgbClr val="313B58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>
              <a:solidFill>
                <a:prstClr val="black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0CFBE3-3F27-4A14-BCE0-FE296A67801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476997" y="2200491"/>
            <a:ext cx="275769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A" sz="1600">
                <a:solidFill>
                  <a:schemeClr val="accent4"/>
                </a:solidFill>
                <a:latin typeface="Franklin Gothic Demi"/>
              </a:rPr>
              <a:t>Près de 1 personne sur 3 est âgée de 65 ans et plus à Saint-Ours, Saint-Anne-de-Sorel et Sorel-Tracy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A8E006-10CE-4CBC-9AE1-3AA1EA8333C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2448" y="6581001"/>
            <a:ext cx="2403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00">
                <a:latin typeface="Franklin Gothic Book" panose="020B0503020102020204" pitchFamily="34" charset="0"/>
              </a:rPr>
              <a:t>Source : ISQ, Estimations de la population.</a:t>
            </a:r>
          </a:p>
          <a:p>
            <a:r>
              <a:rPr lang="fr-CA" sz="600">
                <a:latin typeface="Franklin Gothic Book" panose="020B0503020102020204" pitchFamily="34" charset="0"/>
              </a:rPr>
              <a:t>Production : équipe Surveillance, DSP Montérégie, septembre 2026.</a:t>
            </a:r>
          </a:p>
        </p:txBody>
      </p:sp>
      <p:sp>
        <p:nvSpPr>
          <p:cNvPr id="8" name="Forme libre 13">
            <a:extLst>
              <a:ext uri="{FF2B5EF4-FFF2-40B4-BE49-F238E27FC236}">
                <a16:creationId xmlns:a16="http://schemas.microsoft.com/office/drawing/2014/main" id="{0382C590-35B4-4EFE-932A-ACEE8E6F566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51196" y="1541001"/>
            <a:ext cx="1960026" cy="688214"/>
          </a:xfrm>
          <a:custGeom>
            <a:avLst/>
            <a:gdLst>
              <a:gd name="connsiteX0" fmla="*/ 351311 w 1166667"/>
              <a:gd name="connsiteY0" fmla="*/ 34080 h 602342"/>
              <a:gd name="connsiteX1" fmla="*/ 904764 w 1166667"/>
              <a:gd name="connsiteY1" fmla="*/ 26059 h 602342"/>
              <a:gd name="connsiteX2" fmla="*/ 1161437 w 1166667"/>
              <a:gd name="connsiteY2" fmla="*/ 322838 h 602342"/>
              <a:gd name="connsiteX3" fmla="*/ 688195 w 1166667"/>
              <a:gd name="connsiteY3" fmla="*/ 599564 h 602342"/>
              <a:gd name="connsiteX4" fmla="*/ 42500 w 1166667"/>
              <a:gd name="connsiteY4" fmla="*/ 443154 h 602342"/>
              <a:gd name="connsiteX5" fmla="*/ 154795 w 1166667"/>
              <a:gd name="connsiteY5" fmla="*/ 94238 h 602342"/>
              <a:gd name="connsiteX6" fmla="*/ 908774 w 1166667"/>
              <a:gd name="connsiteY6" fmla="*/ 94238 h 602342"/>
              <a:gd name="connsiteX7" fmla="*/ 1077216 w 1166667"/>
              <a:gd name="connsiteY7" fmla="*/ 274712 h 60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6667" h="602342">
                <a:moveTo>
                  <a:pt x="351311" y="34080"/>
                </a:moveTo>
                <a:cubicBezTo>
                  <a:pt x="560527" y="6006"/>
                  <a:pt x="769743" y="-22067"/>
                  <a:pt x="904764" y="26059"/>
                </a:cubicBezTo>
                <a:cubicBezTo>
                  <a:pt x="1039785" y="74185"/>
                  <a:pt x="1197532" y="227254"/>
                  <a:pt x="1161437" y="322838"/>
                </a:cubicBezTo>
                <a:cubicBezTo>
                  <a:pt x="1125342" y="418422"/>
                  <a:pt x="874684" y="579511"/>
                  <a:pt x="688195" y="599564"/>
                </a:cubicBezTo>
                <a:cubicBezTo>
                  <a:pt x="501706" y="619617"/>
                  <a:pt x="131400" y="527375"/>
                  <a:pt x="42500" y="443154"/>
                </a:cubicBezTo>
                <a:cubicBezTo>
                  <a:pt x="-46400" y="358933"/>
                  <a:pt x="10416" y="152391"/>
                  <a:pt x="154795" y="94238"/>
                </a:cubicBezTo>
                <a:cubicBezTo>
                  <a:pt x="299174" y="36085"/>
                  <a:pt x="755037" y="64159"/>
                  <a:pt x="908774" y="94238"/>
                </a:cubicBezTo>
                <a:cubicBezTo>
                  <a:pt x="1062511" y="124317"/>
                  <a:pt x="1069863" y="199514"/>
                  <a:pt x="1077216" y="274712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5155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B47AAD7-DBF2-4212-86AF-CF80B99AF2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059" y="1299733"/>
            <a:ext cx="9128596" cy="504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045EB14-B924-4FD0-8332-1CDF7832AD2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562" y="77245"/>
            <a:ext cx="121864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>
                <a:solidFill>
                  <a:schemeClr val="tx2"/>
                </a:solidFill>
                <a:latin typeface="Franklin Gothic Book" panose="020B0503020102020204" pitchFamily="34" charset="0"/>
              </a:rPr>
              <a:t>2. Proportion de familles </a:t>
            </a:r>
            <a:r>
              <a:rPr lang="fr-CA" sz="3200" b="1">
                <a:solidFill>
                  <a:schemeClr val="accent4"/>
                </a:solidFill>
                <a:latin typeface="Franklin Gothic Book" panose="020B0503020102020204" pitchFamily="34" charset="0"/>
              </a:rPr>
              <a:t>monoparentales</a:t>
            </a:r>
            <a:r>
              <a:rPr lang="fr-CA" sz="3200" b="1">
                <a:solidFill>
                  <a:schemeClr val="tx2"/>
                </a:solidFill>
                <a:latin typeface="Franklin Gothic Book" panose="020B0503020102020204" pitchFamily="34" charset="0"/>
              </a:rPr>
              <a:t> </a:t>
            </a:r>
            <a:r>
              <a:rPr lang="fr-CA" sz="2400" b="1">
                <a:solidFill>
                  <a:schemeClr val="tx2"/>
                </a:solidFill>
                <a:latin typeface="Franklin Gothic Book" panose="020B0503020102020204" pitchFamily="34" charset="0"/>
              </a:rPr>
              <a:t>(parmi les familles avec enfants de moins de 18 ans)</a:t>
            </a:r>
            <a:r>
              <a:rPr lang="fr-CA" sz="3200" b="1">
                <a:solidFill>
                  <a:schemeClr val="tx2"/>
                </a:solidFill>
                <a:latin typeface="Franklin Gothic Book" panose="020B0503020102020204" pitchFamily="34" charset="0"/>
              </a:rPr>
              <a:t>, 2021</a:t>
            </a:r>
          </a:p>
        </p:txBody>
      </p:sp>
      <p:sp>
        <p:nvSpPr>
          <p:cNvPr id="3" name="Arrondir un rectangle à un seul coin 7">
            <a:extLst>
              <a:ext uri="{FF2B5EF4-FFF2-40B4-BE49-F238E27FC236}">
                <a16:creationId xmlns:a16="http://schemas.microsoft.com/office/drawing/2014/main" id="{5665E6E9-E1E7-4B13-880B-9D833E0A7F5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V="1">
            <a:off x="-2448" y="1137598"/>
            <a:ext cx="12194448" cy="112862"/>
          </a:xfrm>
          <a:prstGeom prst="round1Rect">
            <a:avLst>
              <a:gd name="adj" fmla="val 50000"/>
            </a:avLst>
          </a:prstGeom>
          <a:solidFill>
            <a:srgbClr val="313B58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>
              <a:solidFill>
                <a:prstClr val="black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0CFBE3-3F27-4A14-BCE0-FE296A67801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476997" y="2200491"/>
            <a:ext cx="2757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A" sz="1600">
                <a:solidFill>
                  <a:schemeClr val="accent4"/>
                </a:solidFill>
                <a:latin typeface="Franklin Gothic Demi" panose="020B0703020102020204" pitchFamily="34" charset="0"/>
              </a:rPr>
              <a:t>Près de la moitié des familles avec enfants de moins de 18 ans sont monoparentales à </a:t>
            </a:r>
            <a:r>
              <a:rPr lang="fr-CA" sz="1600" err="1">
                <a:solidFill>
                  <a:schemeClr val="accent4"/>
                </a:solidFill>
                <a:latin typeface="Franklin Gothic Demi" panose="020B0703020102020204" pitchFamily="34" charset="0"/>
              </a:rPr>
              <a:t>Massueville</a:t>
            </a:r>
            <a:r>
              <a:rPr lang="fr-CA" sz="1600">
                <a:solidFill>
                  <a:schemeClr val="accent4"/>
                </a:solidFill>
                <a:latin typeface="Franklin Gothic Demi" panose="020B0703020102020204" pitchFamily="34" charset="0"/>
              </a:rPr>
              <a:t> et Saint-Joseph-de-Sorel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A8E006-10CE-4CBC-9AE1-3AA1EA8333C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-2448" y="6490551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00" err="1">
                <a:latin typeface="Franklin Gothic Book" panose="020B0503020102020204" pitchFamily="34" charset="0"/>
              </a:rPr>
              <a:t>nd</a:t>
            </a:r>
            <a:r>
              <a:rPr lang="fr-CA" sz="600">
                <a:latin typeface="Franklin Gothic Book" panose="020B0503020102020204" pitchFamily="34" charset="0"/>
              </a:rPr>
              <a:t> Non disponible</a:t>
            </a:r>
          </a:p>
          <a:p>
            <a:r>
              <a:rPr lang="fr-CA" sz="600">
                <a:latin typeface="Franklin Gothic Book" panose="020B0503020102020204" pitchFamily="34" charset="0"/>
              </a:rPr>
              <a:t>Source : Statistique Canada, Recensement 2021.</a:t>
            </a:r>
          </a:p>
          <a:p>
            <a:r>
              <a:rPr lang="fr-CA" sz="600">
                <a:latin typeface="Franklin Gothic Book" panose="020B0503020102020204" pitchFamily="34" charset="0"/>
              </a:rPr>
              <a:t>Production : équipe Surveillance, DSP Montérégie, septembre 2026.</a:t>
            </a:r>
          </a:p>
        </p:txBody>
      </p:sp>
      <p:sp>
        <p:nvSpPr>
          <p:cNvPr id="10" name="Forme libre 13">
            <a:extLst>
              <a:ext uri="{FF2B5EF4-FFF2-40B4-BE49-F238E27FC236}">
                <a16:creationId xmlns:a16="http://schemas.microsoft.com/office/drawing/2014/main" id="{F8421C67-010E-412D-9450-66837BDD5A1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916525" y="1299733"/>
            <a:ext cx="1560472" cy="1089145"/>
          </a:xfrm>
          <a:custGeom>
            <a:avLst/>
            <a:gdLst>
              <a:gd name="connsiteX0" fmla="*/ 351311 w 1166667"/>
              <a:gd name="connsiteY0" fmla="*/ 34080 h 602342"/>
              <a:gd name="connsiteX1" fmla="*/ 904764 w 1166667"/>
              <a:gd name="connsiteY1" fmla="*/ 26059 h 602342"/>
              <a:gd name="connsiteX2" fmla="*/ 1161437 w 1166667"/>
              <a:gd name="connsiteY2" fmla="*/ 322838 h 602342"/>
              <a:gd name="connsiteX3" fmla="*/ 688195 w 1166667"/>
              <a:gd name="connsiteY3" fmla="*/ 599564 h 602342"/>
              <a:gd name="connsiteX4" fmla="*/ 42500 w 1166667"/>
              <a:gd name="connsiteY4" fmla="*/ 443154 h 602342"/>
              <a:gd name="connsiteX5" fmla="*/ 154795 w 1166667"/>
              <a:gd name="connsiteY5" fmla="*/ 94238 h 602342"/>
              <a:gd name="connsiteX6" fmla="*/ 908774 w 1166667"/>
              <a:gd name="connsiteY6" fmla="*/ 94238 h 602342"/>
              <a:gd name="connsiteX7" fmla="*/ 1077216 w 1166667"/>
              <a:gd name="connsiteY7" fmla="*/ 274712 h 60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6667" h="602342">
                <a:moveTo>
                  <a:pt x="351311" y="34080"/>
                </a:moveTo>
                <a:cubicBezTo>
                  <a:pt x="560527" y="6006"/>
                  <a:pt x="769743" y="-22067"/>
                  <a:pt x="904764" y="26059"/>
                </a:cubicBezTo>
                <a:cubicBezTo>
                  <a:pt x="1039785" y="74185"/>
                  <a:pt x="1197532" y="227254"/>
                  <a:pt x="1161437" y="322838"/>
                </a:cubicBezTo>
                <a:cubicBezTo>
                  <a:pt x="1125342" y="418422"/>
                  <a:pt x="874684" y="579511"/>
                  <a:pt x="688195" y="599564"/>
                </a:cubicBezTo>
                <a:cubicBezTo>
                  <a:pt x="501706" y="619617"/>
                  <a:pt x="131400" y="527375"/>
                  <a:pt x="42500" y="443154"/>
                </a:cubicBezTo>
                <a:cubicBezTo>
                  <a:pt x="-46400" y="358933"/>
                  <a:pt x="10416" y="152391"/>
                  <a:pt x="154795" y="94238"/>
                </a:cubicBezTo>
                <a:cubicBezTo>
                  <a:pt x="299174" y="36085"/>
                  <a:pt x="755037" y="64159"/>
                  <a:pt x="908774" y="94238"/>
                </a:cubicBezTo>
                <a:cubicBezTo>
                  <a:pt x="1062511" y="124317"/>
                  <a:pt x="1069863" y="199514"/>
                  <a:pt x="1077216" y="274712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0104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9A155BE-FBC1-4455-9778-A38910C767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349" y="1441759"/>
            <a:ext cx="9133475" cy="504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045EB14-B924-4FD0-8332-1CDF7832AD2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562" y="77245"/>
            <a:ext cx="121864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>
                <a:solidFill>
                  <a:schemeClr val="tx2"/>
                </a:solidFill>
                <a:latin typeface="Franklin Gothic Book" panose="020B0503020102020204" pitchFamily="34" charset="0"/>
              </a:rPr>
              <a:t>2. Proportion de la population âgée de 25 à 64 ans </a:t>
            </a:r>
            <a:r>
              <a:rPr lang="fr-CA" sz="3200" b="1">
                <a:solidFill>
                  <a:schemeClr val="accent4"/>
                </a:solidFill>
                <a:latin typeface="Franklin Gothic Book" panose="020B0503020102020204" pitchFamily="34" charset="0"/>
              </a:rPr>
              <a:t>sans certificat, diplôme ou grade</a:t>
            </a:r>
            <a:r>
              <a:rPr lang="fr-CA" sz="3200" b="1">
                <a:solidFill>
                  <a:schemeClr val="tx2"/>
                </a:solidFill>
                <a:latin typeface="Franklin Gothic Book" panose="020B0503020102020204" pitchFamily="34" charset="0"/>
              </a:rPr>
              <a:t>, 2021</a:t>
            </a:r>
          </a:p>
        </p:txBody>
      </p:sp>
      <p:sp>
        <p:nvSpPr>
          <p:cNvPr id="3" name="Arrondir un rectangle à un seul coin 7">
            <a:extLst>
              <a:ext uri="{FF2B5EF4-FFF2-40B4-BE49-F238E27FC236}">
                <a16:creationId xmlns:a16="http://schemas.microsoft.com/office/drawing/2014/main" id="{5665E6E9-E1E7-4B13-880B-9D833E0A7F5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V="1">
            <a:off x="-2448" y="1137598"/>
            <a:ext cx="12194448" cy="112862"/>
          </a:xfrm>
          <a:prstGeom prst="round1Rect">
            <a:avLst>
              <a:gd name="adj" fmla="val 50000"/>
            </a:avLst>
          </a:prstGeom>
          <a:solidFill>
            <a:srgbClr val="313B58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>
              <a:solidFill>
                <a:prstClr val="black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0CFBE3-3F27-4A14-BCE0-FE296A67801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476997" y="2200491"/>
            <a:ext cx="275769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A" sz="1600">
                <a:solidFill>
                  <a:schemeClr val="accent4"/>
                </a:solidFill>
                <a:latin typeface="Franklin Gothic Demi"/>
              </a:rPr>
              <a:t>Environ une 1 personne sur 3 n’a aucun certificat, diplôme ou grade à Saint-Joseph-de-Sorel et </a:t>
            </a:r>
            <a:r>
              <a:rPr lang="fr-CA" sz="1600" err="1">
                <a:solidFill>
                  <a:schemeClr val="accent4"/>
                </a:solidFill>
                <a:latin typeface="Franklin Gothic Demi"/>
              </a:rPr>
              <a:t>Massueville</a:t>
            </a:r>
            <a:endParaRPr lang="fr-CA" sz="1600">
              <a:solidFill>
                <a:schemeClr val="accent4"/>
              </a:solidFill>
              <a:latin typeface="Franklin Gothic Demi"/>
            </a:endParaRPr>
          </a:p>
        </p:txBody>
      </p:sp>
      <p:sp>
        <p:nvSpPr>
          <p:cNvPr id="8" name="Forme libre 13">
            <a:extLst>
              <a:ext uri="{FF2B5EF4-FFF2-40B4-BE49-F238E27FC236}">
                <a16:creationId xmlns:a16="http://schemas.microsoft.com/office/drawing/2014/main" id="{1F26AD1D-146C-48F9-901B-AE679720387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7916525" y="1299733"/>
            <a:ext cx="1560472" cy="1089145"/>
          </a:xfrm>
          <a:custGeom>
            <a:avLst/>
            <a:gdLst>
              <a:gd name="connsiteX0" fmla="*/ 351311 w 1166667"/>
              <a:gd name="connsiteY0" fmla="*/ 34080 h 602342"/>
              <a:gd name="connsiteX1" fmla="*/ 904764 w 1166667"/>
              <a:gd name="connsiteY1" fmla="*/ 26059 h 602342"/>
              <a:gd name="connsiteX2" fmla="*/ 1161437 w 1166667"/>
              <a:gd name="connsiteY2" fmla="*/ 322838 h 602342"/>
              <a:gd name="connsiteX3" fmla="*/ 688195 w 1166667"/>
              <a:gd name="connsiteY3" fmla="*/ 599564 h 602342"/>
              <a:gd name="connsiteX4" fmla="*/ 42500 w 1166667"/>
              <a:gd name="connsiteY4" fmla="*/ 443154 h 602342"/>
              <a:gd name="connsiteX5" fmla="*/ 154795 w 1166667"/>
              <a:gd name="connsiteY5" fmla="*/ 94238 h 602342"/>
              <a:gd name="connsiteX6" fmla="*/ 908774 w 1166667"/>
              <a:gd name="connsiteY6" fmla="*/ 94238 h 602342"/>
              <a:gd name="connsiteX7" fmla="*/ 1077216 w 1166667"/>
              <a:gd name="connsiteY7" fmla="*/ 274712 h 60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6667" h="602342">
                <a:moveTo>
                  <a:pt x="351311" y="34080"/>
                </a:moveTo>
                <a:cubicBezTo>
                  <a:pt x="560527" y="6006"/>
                  <a:pt x="769743" y="-22067"/>
                  <a:pt x="904764" y="26059"/>
                </a:cubicBezTo>
                <a:cubicBezTo>
                  <a:pt x="1039785" y="74185"/>
                  <a:pt x="1197532" y="227254"/>
                  <a:pt x="1161437" y="322838"/>
                </a:cubicBezTo>
                <a:cubicBezTo>
                  <a:pt x="1125342" y="418422"/>
                  <a:pt x="874684" y="579511"/>
                  <a:pt x="688195" y="599564"/>
                </a:cubicBezTo>
                <a:cubicBezTo>
                  <a:pt x="501706" y="619617"/>
                  <a:pt x="131400" y="527375"/>
                  <a:pt x="42500" y="443154"/>
                </a:cubicBezTo>
                <a:cubicBezTo>
                  <a:pt x="-46400" y="358933"/>
                  <a:pt x="10416" y="152391"/>
                  <a:pt x="154795" y="94238"/>
                </a:cubicBezTo>
                <a:cubicBezTo>
                  <a:pt x="299174" y="36085"/>
                  <a:pt x="755037" y="64159"/>
                  <a:pt x="908774" y="94238"/>
                </a:cubicBezTo>
                <a:cubicBezTo>
                  <a:pt x="1062511" y="124317"/>
                  <a:pt x="1069863" y="199514"/>
                  <a:pt x="1077216" y="274712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D3FDB6-7482-45F0-B359-AFBB609C738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2448" y="6481759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00" err="1">
                <a:latin typeface="Franklin Gothic Book" panose="020B0503020102020204" pitchFamily="34" charset="0"/>
              </a:rPr>
              <a:t>nd</a:t>
            </a:r>
            <a:r>
              <a:rPr lang="fr-CA" sz="600">
                <a:latin typeface="Franklin Gothic Book" panose="020B0503020102020204" pitchFamily="34" charset="0"/>
              </a:rPr>
              <a:t> Non disponible</a:t>
            </a:r>
          </a:p>
          <a:p>
            <a:r>
              <a:rPr lang="fr-CA" sz="600">
                <a:latin typeface="Franklin Gothic Book" panose="020B0503020102020204" pitchFamily="34" charset="0"/>
              </a:rPr>
              <a:t>Source : Statistique Canada, Recensement 2021.</a:t>
            </a:r>
          </a:p>
          <a:p>
            <a:r>
              <a:rPr lang="fr-CA" sz="600">
                <a:latin typeface="Franklin Gothic Book" panose="020B0503020102020204" pitchFamily="34" charset="0"/>
              </a:rPr>
              <a:t>Production : équipe Surveillance, DSP Montérégie, septembre 2026.</a:t>
            </a:r>
          </a:p>
        </p:txBody>
      </p:sp>
    </p:spTree>
    <p:extLst>
      <p:ext uri="{BB962C8B-B14F-4D97-AF65-F5344CB8AC3E}">
        <p14:creationId xmlns:p14="http://schemas.microsoft.com/office/powerpoint/2010/main" val="277040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ECB0854-2E57-4B01-AE0B-8288F88617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895" y="1450551"/>
            <a:ext cx="9133475" cy="50400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045EB14-B924-4FD0-8332-1CDF7832AD2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562" y="77245"/>
            <a:ext cx="121864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>
                <a:solidFill>
                  <a:schemeClr val="tx2"/>
                </a:solidFill>
                <a:latin typeface="Franklin Gothic Book" panose="020B0503020102020204" pitchFamily="34" charset="0"/>
              </a:rPr>
              <a:t>2. Proportion de la population en situation de </a:t>
            </a:r>
            <a:r>
              <a:rPr lang="fr-CA" sz="3200" b="1">
                <a:solidFill>
                  <a:schemeClr val="accent4"/>
                </a:solidFill>
                <a:latin typeface="Franklin Gothic Book" panose="020B0503020102020204" pitchFamily="34" charset="0"/>
              </a:rPr>
              <a:t>pauvreté</a:t>
            </a:r>
            <a:r>
              <a:rPr lang="fr-CA" sz="3200" b="1">
                <a:solidFill>
                  <a:schemeClr val="tx2"/>
                </a:solidFill>
                <a:latin typeface="Franklin Gothic Book" panose="020B0503020102020204" pitchFamily="34" charset="0"/>
              </a:rPr>
              <a:t> selon la mesure du panier de consommation (MPC)*, 2021</a:t>
            </a:r>
          </a:p>
        </p:txBody>
      </p:sp>
      <p:sp>
        <p:nvSpPr>
          <p:cNvPr id="3" name="Arrondir un rectangle à un seul coin 7">
            <a:extLst>
              <a:ext uri="{FF2B5EF4-FFF2-40B4-BE49-F238E27FC236}">
                <a16:creationId xmlns:a16="http://schemas.microsoft.com/office/drawing/2014/main" id="{5665E6E9-E1E7-4B13-880B-9D833E0A7F5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V="1">
            <a:off x="-2448" y="1137598"/>
            <a:ext cx="12194448" cy="112862"/>
          </a:xfrm>
          <a:prstGeom prst="round1Rect">
            <a:avLst>
              <a:gd name="adj" fmla="val 50000"/>
            </a:avLst>
          </a:prstGeom>
          <a:solidFill>
            <a:srgbClr val="313B58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>
              <a:solidFill>
                <a:prstClr val="black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48D6854-C88B-4AF2-BC97-AC764F736EB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6895" y="1454133"/>
            <a:ext cx="2433991" cy="14927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92075" indent="-92075">
              <a:spcBef>
                <a:spcPts val="300"/>
              </a:spcBef>
            </a:pPr>
            <a:r>
              <a:rPr lang="fr-CA" sz="1300" b="1">
                <a:solidFill>
                  <a:schemeClr val="tx2"/>
                </a:solidFill>
                <a:latin typeface="Franklin Gothic Book" panose="020B0503020102020204" pitchFamily="34" charset="0"/>
              </a:rPr>
              <a:t>*Mesure fondée sur le coût d’un panier de biens et services (nourriture, habillement, transport, logement, etc.) correspondant à un niveau modeste et de base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0CFBE3-3F27-4A14-BCE0-FE296A67801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476997" y="2200491"/>
            <a:ext cx="27576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fr-CA" sz="1600">
                <a:solidFill>
                  <a:schemeClr val="accent4"/>
                </a:solidFill>
                <a:latin typeface="Franklin Gothic Demi" panose="020B0703020102020204" pitchFamily="34" charset="0"/>
              </a:rPr>
              <a:t>Plus d’une personne sur dix est en situation de pauvreté à Saint-Joseph-de-Sorel</a:t>
            </a:r>
          </a:p>
        </p:txBody>
      </p:sp>
      <p:sp>
        <p:nvSpPr>
          <p:cNvPr id="9" name="Forme libre 13">
            <a:extLst>
              <a:ext uri="{FF2B5EF4-FFF2-40B4-BE49-F238E27FC236}">
                <a16:creationId xmlns:a16="http://schemas.microsoft.com/office/drawing/2014/main" id="{6AC7A605-EB8A-4357-A0B4-6719B1F75C4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382394" y="1573823"/>
            <a:ext cx="981290" cy="519596"/>
          </a:xfrm>
          <a:custGeom>
            <a:avLst/>
            <a:gdLst>
              <a:gd name="connsiteX0" fmla="*/ 351311 w 1166667"/>
              <a:gd name="connsiteY0" fmla="*/ 34080 h 602342"/>
              <a:gd name="connsiteX1" fmla="*/ 904764 w 1166667"/>
              <a:gd name="connsiteY1" fmla="*/ 26059 h 602342"/>
              <a:gd name="connsiteX2" fmla="*/ 1161437 w 1166667"/>
              <a:gd name="connsiteY2" fmla="*/ 322838 h 602342"/>
              <a:gd name="connsiteX3" fmla="*/ 688195 w 1166667"/>
              <a:gd name="connsiteY3" fmla="*/ 599564 h 602342"/>
              <a:gd name="connsiteX4" fmla="*/ 42500 w 1166667"/>
              <a:gd name="connsiteY4" fmla="*/ 443154 h 602342"/>
              <a:gd name="connsiteX5" fmla="*/ 154795 w 1166667"/>
              <a:gd name="connsiteY5" fmla="*/ 94238 h 602342"/>
              <a:gd name="connsiteX6" fmla="*/ 908774 w 1166667"/>
              <a:gd name="connsiteY6" fmla="*/ 94238 h 602342"/>
              <a:gd name="connsiteX7" fmla="*/ 1077216 w 1166667"/>
              <a:gd name="connsiteY7" fmla="*/ 274712 h 602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6667" h="602342">
                <a:moveTo>
                  <a:pt x="351311" y="34080"/>
                </a:moveTo>
                <a:cubicBezTo>
                  <a:pt x="560527" y="6006"/>
                  <a:pt x="769743" y="-22067"/>
                  <a:pt x="904764" y="26059"/>
                </a:cubicBezTo>
                <a:cubicBezTo>
                  <a:pt x="1039785" y="74185"/>
                  <a:pt x="1197532" y="227254"/>
                  <a:pt x="1161437" y="322838"/>
                </a:cubicBezTo>
                <a:cubicBezTo>
                  <a:pt x="1125342" y="418422"/>
                  <a:pt x="874684" y="579511"/>
                  <a:pt x="688195" y="599564"/>
                </a:cubicBezTo>
                <a:cubicBezTo>
                  <a:pt x="501706" y="619617"/>
                  <a:pt x="131400" y="527375"/>
                  <a:pt x="42500" y="443154"/>
                </a:cubicBezTo>
                <a:cubicBezTo>
                  <a:pt x="-46400" y="358933"/>
                  <a:pt x="10416" y="152391"/>
                  <a:pt x="154795" y="94238"/>
                </a:cubicBezTo>
                <a:cubicBezTo>
                  <a:pt x="299174" y="36085"/>
                  <a:pt x="755037" y="64159"/>
                  <a:pt x="908774" y="94238"/>
                </a:cubicBezTo>
                <a:cubicBezTo>
                  <a:pt x="1062511" y="124317"/>
                  <a:pt x="1069863" y="199514"/>
                  <a:pt x="1077216" y="274712"/>
                </a:cubicBezTo>
              </a:path>
            </a:pathLst>
          </a:custGeom>
          <a:noFill/>
          <a:ln w="28575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A17D16-1EE9-46FA-9E30-367F1849F18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2448" y="6490551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00" err="1">
                <a:latin typeface="Franklin Gothic Book" panose="020B0503020102020204" pitchFamily="34" charset="0"/>
              </a:rPr>
              <a:t>nd</a:t>
            </a:r>
            <a:r>
              <a:rPr lang="fr-CA" sz="600">
                <a:latin typeface="Franklin Gothic Book" panose="020B0503020102020204" pitchFamily="34" charset="0"/>
              </a:rPr>
              <a:t> Non disponible</a:t>
            </a:r>
          </a:p>
          <a:p>
            <a:r>
              <a:rPr lang="fr-CA" sz="600">
                <a:latin typeface="Franklin Gothic Book" panose="020B0503020102020204" pitchFamily="34" charset="0"/>
              </a:rPr>
              <a:t>Source : Statistique Canada, Recensement 2021.</a:t>
            </a:r>
          </a:p>
          <a:p>
            <a:r>
              <a:rPr lang="fr-CA" sz="600">
                <a:latin typeface="Franklin Gothic Book" panose="020B0503020102020204" pitchFamily="34" charset="0"/>
              </a:rPr>
              <a:t>Production : équipe Surveillance, DSP Montérégie, septembre 2026.</a:t>
            </a:r>
          </a:p>
        </p:txBody>
      </p:sp>
    </p:spTree>
    <p:extLst>
      <p:ext uri="{BB962C8B-B14F-4D97-AF65-F5344CB8AC3E}">
        <p14:creationId xmlns:p14="http://schemas.microsoft.com/office/powerpoint/2010/main" val="418037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2205A-1E3A-3416-7146-F8482E8D1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D51F7A-3420-AD7C-4564-5CF6D599C63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03634" y="163990"/>
            <a:ext cx="10515600" cy="1325563"/>
          </a:xfrm>
        </p:spPr>
        <p:txBody>
          <a:bodyPr>
            <a:normAutofit/>
          </a:bodyPr>
          <a:lstStyle/>
          <a:p>
            <a:r>
              <a:rPr lang="fr-CA" b="1">
                <a:solidFill>
                  <a:schemeClr val="tx2"/>
                </a:solidFill>
                <a:latin typeface="Franklin Gothic Book"/>
                <a:cs typeface="Arial"/>
              </a:rPr>
              <a:t>Interaction des facteurs de risque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664DAE6-AD3D-7FBA-DD03-DCC0AE221691}"/>
              </a:ext>
            </a:extLst>
          </p:cNvPr>
          <p:cNvSpPr txBox="1"/>
          <p:nvPr/>
        </p:nvSpPr>
        <p:spPr>
          <a:xfrm>
            <a:off x="3662356" y="3414046"/>
            <a:ext cx="225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>
                <a:solidFill>
                  <a:schemeClr val="bg1"/>
                </a:solidFill>
                <a:latin typeface="Franklin Gothic Book" panose="020B0503020102020204" pitchFamily="34" charset="0"/>
              </a:rPr>
              <a:t>Livrable : Octobre 2026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98AB3DD-7D14-D4DD-38A0-5066D60DC687}"/>
              </a:ext>
            </a:extLst>
          </p:cNvPr>
          <p:cNvSpPr txBox="1"/>
          <p:nvPr/>
        </p:nvSpPr>
        <p:spPr>
          <a:xfrm>
            <a:off x="6814414" y="3414046"/>
            <a:ext cx="157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>
                <a:solidFill>
                  <a:schemeClr val="bg1"/>
                </a:solidFill>
                <a:latin typeface="Franklin Gothic Book" panose="020B0503020102020204" pitchFamily="34" charset="0"/>
              </a:rPr>
              <a:t>Livrable : 2030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07A4C8-EA8B-BE0C-347A-F88700EEAED2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703735"/>
            <a:ext cx="10515600" cy="14969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CA">
                <a:latin typeface="Franklin Gothic Book"/>
                <a:cs typeface="Segoe UI"/>
              </a:rPr>
              <a:t>Les facteurs de risque peuvent s'ajouter et interagir ensemble.</a:t>
            </a:r>
            <a:endParaRPr lang="fr-FR"/>
          </a:p>
          <a:p>
            <a:pPr marL="0" indent="0">
              <a:buNone/>
            </a:pPr>
            <a:r>
              <a:rPr lang="fr-CA">
                <a:latin typeface="Franklin Gothic Book"/>
                <a:cs typeface="Segoe UI"/>
              </a:rPr>
              <a:t>Ceci peut rendre les individus plus vulnérables aux changements climatiques. </a:t>
            </a: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endParaRPr lang="fr-CA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C5F6E17-6D3A-3134-C098-C7CBE7A66C4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4050062" y="2915769"/>
            <a:ext cx="3741808" cy="3543628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B1877116-9482-A120-46A6-E06949A20C28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838200" y="2165968"/>
            <a:ext cx="10515600" cy="4690195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CA"/>
          </a:p>
          <a:p>
            <a:pPr marL="0" indent="0">
              <a:buFont typeface="Arial" panose="020B0604020202020204" pitchFamily="34" charset="0"/>
              <a:buNone/>
            </a:pPr>
            <a:endParaRPr lang="fr-CA"/>
          </a:p>
          <a:p>
            <a:pPr marL="0" indent="0">
              <a:buFont typeface="Arial" panose="020B0604020202020204" pitchFamily="34" charset="0"/>
              <a:buNone/>
            </a:pPr>
            <a:endParaRPr lang="fr-CA"/>
          </a:p>
          <a:p>
            <a:pPr marL="0" indent="0">
              <a:buFont typeface="Arial" panose="020B0604020202020204" pitchFamily="34" charset="0"/>
              <a:buNone/>
            </a:pPr>
            <a:endParaRPr lang="fr-CA"/>
          </a:p>
          <a:p>
            <a:pPr marL="0" indent="0">
              <a:buFont typeface="Arial" panose="020B0604020202020204" pitchFamily="34" charset="0"/>
              <a:buNone/>
            </a:pPr>
            <a:endParaRPr lang="fr-CA"/>
          </a:p>
          <a:p>
            <a:pPr marL="0" indent="0">
              <a:buFont typeface="Arial" panose="020B0604020202020204" pitchFamily="34" charset="0"/>
              <a:buNone/>
            </a:pPr>
            <a:endParaRPr lang="fr-CA"/>
          </a:p>
          <a:p>
            <a:pPr marL="0" indent="0">
              <a:buFont typeface="Arial" panose="020B0604020202020204" pitchFamily="34" charset="0"/>
              <a:buNone/>
            </a:pPr>
            <a:endParaRPr lang="fr-CA"/>
          </a:p>
          <a:p>
            <a:pPr marL="0" indent="0">
              <a:buFont typeface="Arial" panose="020B0604020202020204" pitchFamily="34" charset="0"/>
              <a:buNone/>
            </a:pPr>
            <a:endParaRPr lang="fr-CA"/>
          </a:p>
          <a:p>
            <a:pPr marL="0" indent="0">
              <a:buFont typeface="Arial" panose="020B0604020202020204" pitchFamily="34" charset="0"/>
              <a:buNone/>
            </a:pPr>
            <a:endParaRPr lang="fr-CA"/>
          </a:p>
          <a:p>
            <a:pPr marL="0" indent="0">
              <a:buFont typeface="Arial" panose="020B0604020202020204" pitchFamily="34" charset="0"/>
              <a:buNone/>
            </a:pPr>
            <a:endParaRPr lang="fr-CA"/>
          </a:p>
          <a:p>
            <a:pPr marL="0" indent="0">
              <a:buFont typeface="Arial" panose="020B0604020202020204" pitchFamily="34" charset="0"/>
              <a:buNone/>
            </a:pPr>
            <a:endParaRPr lang="fr-CA"/>
          </a:p>
          <a:p>
            <a:pPr marL="0" indent="0">
              <a:buFont typeface="Arial" panose="020B0604020202020204" pitchFamily="34" charset="0"/>
              <a:buNone/>
            </a:pPr>
            <a:endParaRPr lang="fr-CA" sz="1200"/>
          </a:p>
          <a:p>
            <a:pPr marL="0" indent="0">
              <a:buFont typeface="Arial" panose="020B0604020202020204" pitchFamily="34" charset="0"/>
              <a:buNone/>
            </a:pPr>
            <a:endParaRPr lang="fr-CA" sz="1200"/>
          </a:p>
          <a:p>
            <a:pPr marL="0" indent="0">
              <a:buFont typeface="Arial" panose="020B0604020202020204" pitchFamily="34" charset="0"/>
              <a:buNone/>
            </a:pPr>
            <a:r>
              <a:rPr lang="fr-CA" sz="1300"/>
              <a:t>Santé Canada. (2022) </a:t>
            </a:r>
            <a:r>
              <a:rPr lang="fr-CA" sz="1300" i="1"/>
              <a:t>La santé des Canadiens et des Canadiennes dans un climat en changement</a:t>
            </a:r>
            <a:r>
              <a:rPr lang="fr-CA" sz="1300"/>
              <a:t>, </a:t>
            </a:r>
            <a:r>
              <a:rPr lang="fr-CA" sz="1300">
                <a:hlinkClick r:id="rId8"/>
              </a:rPr>
              <a:t>https://changingclimate.ca/health-in-a-changing-climate/fr/</a:t>
            </a:r>
            <a:r>
              <a:rPr lang="fr-CA" sz="1300"/>
              <a:t>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5AF0B97-DC10-DC30-D428-0EFE30F3B692}"/>
              </a:ext>
            </a:extLst>
          </p:cNvPr>
          <p:cNvSpPr txBox="1"/>
          <p:nvPr/>
        </p:nvSpPr>
        <p:spPr>
          <a:xfrm>
            <a:off x="959897" y="3310648"/>
            <a:ext cx="30055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>
                <a:latin typeface="Franklin Gothic Book" panose="020B0503020102020204" pitchFamily="34" charset="0"/>
              </a:rPr>
              <a:t>Par exemple : </a:t>
            </a:r>
          </a:p>
          <a:p>
            <a:r>
              <a:rPr lang="fr-CA">
                <a:latin typeface="Franklin Gothic Book" panose="020B0503020102020204" pitchFamily="34" charset="0"/>
              </a:rPr>
              <a:t>Une personne aînée, en situation de pauvreté, habitant dans un îlot de chaleur urbain. </a:t>
            </a:r>
          </a:p>
        </p:txBody>
      </p:sp>
    </p:spTree>
    <p:extLst>
      <p:ext uri="{BB962C8B-B14F-4D97-AF65-F5344CB8AC3E}">
        <p14:creationId xmlns:p14="http://schemas.microsoft.com/office/powerpoint/2010/main" val="28771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F2EDB-5915-B230-519A-6D24A3194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509D35-DE1C-66E9-94F7-F9012F4C44A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03634" y="163990"/>
            <a:ext cx="5785263" cy="1325563"/>
          </a:xfrm>
        </p:spPr>
        <p:txBody>
          <a:bodyPr>
            <a:normAutofit/>
          </a:bodyPr>
          <a:lstStyle/>
          <a:p>
            <a:r>
              <a:rPr lang="fr-CA" b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Quelques projets de la </a:t>
            </a:r>
            <a:r>
              <a:rPr lang="fr-CA" b="1" err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DSPu</a:t>
            </a:r>
            <a:endParaRPr lang="fr-CA" b="1">
              <a:solidFill>
                <a:schemeClr val="tx2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7F60C8-18E0-14A0-D0B0-9A3588804B03}"/>
              </a:ext>
            </a:extLst>
          </p:cNvPr>
          <p:cNvSpPr txBox="1"/>
          <p:nvPr/>
        </p:nvSpPr>
        <p:spPr>
          <a:xfrm>
            <a:off x="3662356" y="3414046"/>
            <a:ext cx="225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>
                <a:solidFill>
                  <a:schemeClr val="bg1"/>
                </a:solidFill>
                <a:latin typeface="Franklin Gothic Book" panose="020B0503020102020204" pitchFamily="34" charset="0"/>
              </a:rPr>
              <a:t>Livrable : Octobre 2026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EA13550-CD3A-B1A9-F45A-917269560903}"/>
              </a:ext>
            </a:extLst>
          </p:cNvPr>
          <p:cNvSpPr txBox="1"/>
          <p:nvPr/>
        </p:nvSpPr>
        <p:spPr>
          <a:xfrm>
            <a:off x="6814414" y="3414046"/>
            <a:ext cx="157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>
                <a:solidFill>
                  <a:schemeClr val="bg1"/>
                </a:solidFill>
                <a:latin typeface="Franklin Gothic Book" panose="020B0503020102020204" pitchFamily="34" charset="0"/>
              </a:rPr>
              <a:t>Livrable : 2030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BF1FB1-EE6A-FDC5-33C7-ABBD12EFF66A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825624"/>
            <a:ext cx="5082766" cy="45932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sz="2600">
                <a:latin typeface="Franklin Gothic Book"/>
                <a:cs typeface="Segoe UI"/>
              </a:rPr>
              <a:t>Projet pilote des trousses fraîcheur </a:t>
            </a:r>
          </a:p>
          <a:p>
            <a:pPr lvl="1"/>
            <a:r>
              <a:rPr lang="fr-CA" sz="2600">
                <a:latin typeface="Franklin Gothic Book"/>
                <a:cs typeface="Segoe UI"/>
              </a:rPr>
              <a:t>Collaboration avec l’Office d’habitation de Pierre-De Saurel</a:t>
            </a:r>
          </a:p>
          <a:p>
            <a:pPr lvl="1"/>
            <a:endParaRPr lang="fr-CA" sz="2600">
              <a:latin typeface="Franklin Gothic Book" panose="020B0503020102020204" pitchFamily="34" charset="0"/>
              <a:cs typeface="Segoe UI"/>
            </a:endParaRPr>
          </a:p>
          <a:p>
            <a:endParaRPr lang="fr-CA">
              <a:latin typeface="Franklin Gothic Book" panose="020B0503020102020204" pitchFamily="34" charset="0"/>
              <a:cs typeface="Segoe UI"/>
            </a:endParaRPr>
          </a:p>
          <a:p>
            <a:pPr marL="0" indent="0">
              <a:buNone/>
            </a:pPr>
            <a:endParaRPr lang="fr-CA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fr-CA">
              <a:latin typeface="Franklin Gothic Book" panose="020B0503020102020204" pitchFamily="34" charset="0"/>
            </a:endParaRPr>
          </a:p>
          <a:p>
            <a:endParaRPr lang="fr-CA">
              <a:latin typeface="Franklin Gothic Book" panose="020B0503020102020204" pitchFamily="34" charset="0"/>
            </a:endParaRPr>
          </a:p>
        </p:txBody>
      </p:sp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530DF19-043F-F5EE-B28A-E124CFC7FC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376" y="484909"/>
            <a:ext cx="4529818" cy="5729845"/>
          </a:xfrm>
          <a:prstGeom prst="rect">
            <a:avLst/>
          </a:prstGeom>
        </p:spPr>
      </p:pic>
      <p:pic>
        <p:nvPicPr>
          <p:cNvPr id="8" name="Image 7" descr="Une image contenant horloge&#10;&#10;Le contenu généré par l’IA peut être incorrect.">
            <a:extLst>
              <a:ext uri="{FF2B5EF4-FFF2-40B4-BE49-F238E27FC236}">
                <a16:creationId xmlns:a16="http://schemas.microsoft.com/office/drawing/2014/main" id="{0E950DD6-76C5-6BBF-25CD-5530381E49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9327" y="3585358"/>
            <a:ext cx="23241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24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F5FA1-2F8E-F18A-C9CA-4E5BD8A0B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B55562-8183-999F-67CC-2B67BC4AD9A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03634" y="163990"/>
            <a:ext cx="6507678" cy="1325563"/>
          </a:xfrm>
        </p:spPr>
        <p:txBody>
          <a:bodyPr>
            <a:normAutofit/>
          </a:bodyPr>
          <a:lstStyle/>
          <a:p>
            <a:r>
              <a:rPr lang="fr-CA" b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Quelques projets de la </a:t>
            </a:r>
            <a:r>
              <a:rPr lang="fr-CA" b="1" err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DSPu</a:t>
            </a:r>
            <a:endParaRPr lang="fr-CA" b="1">
              <a:solidFill>
                <a:schemeClr val="tx2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EB1B9A-6553-E769-EA1B-BE889883290E}"/>
              </a:ext>
            </a:extLst>
          </p:cNvPr>
          <p:cNvSpPr txBox="1"/>
          <p:nvPr/>
        </p:nvSpPr>
        <p:spPr>
          <a:xfrm>
            <a:off x="3662356" y="3414046"/>
            <a:ext cx="225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>
                <a:solidFill>
                  <a:schemeClr val="bg1"/>
                </a:solidFill>
                <a:latin typeface="Franklin Gothic Book" panose="020B0503020102020204" pitchFamily="34" charset="0"/>
              </a:rPr>
              <a:t>Livrable : Octobre 2026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A12303D-5444-C3FE-928B-1EE42F2978FC}"/>
              </a:ext>
            </a:extLst>
          </p:cNvPr>
          <p:cNvSpPr txBox="1"/>
          <p:nvPr/>
        </p:nvSpPr>
        <p:spPr>
          <a:xfrm>
            <a:off x="6814414" y="3414046"/>
            <a:ext cx="157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>
                <a:solidFill>
                  <a:schemeClr val="bg1"/>
                </a:solidFill>
                <a:latin typeface="Franklin Gothic Book" panose="020B0503020102020204" pitchFamily="34" charset="0"/>
              </a:rPr>
              <a:t>Livrable : 2030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1E3F14E-8E35-B2A2-DCD5-2DDE40750388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825624"/>
            <a:ext cx="4271286" cy="45932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sz="2600">
                <a:latin typeface="Franklin Gothic Book"/>
                <a:cs typeface="Segoe UI"/>
                <a:hlinkClick r:id="rId5"/>
              </a:rPr>
              <a:t>Guide de plantation d’arbres en milieu scolaire pour réduire l’exposition à la chaleur </a:t>
            </a:r>
            <a:endParaRPr lang="fr-CA" sz="2600">
              <a:latin typeface="Franklin Gothic Book"/>
              <a:cs typeface="Segoe UI"/>
            </a:endParaRPr>
          </a:p>
          <a:p>
            <a:endParaRPr lang="fr-CA">
              <a:latin typeface="Franklin Gothic Book"/>
              <a:cs typeface="Segoe UI"/>
            </a:endParaRPr>
          </a:p>
          <a:p>
            <a:pPr marL="0" indent="0">
              <a:buNone/>
            </a:pPr>
            <a:endParaRPr lang="fr-CA">
              <a:latin typeface="Franklin Gothic Book" panose="020B0503020102020204" pitchFamily="34" charset="0"/>
            </a:endParaRPr>
          </a:p>
          <a:p>
            <a:endParaRPr lang="fr-CA">
              <a:latin typeface="Franklin Gothic Book" panose="020B0503020102020204" pitchFamily="34" charset="0"/>
            </a:endParaRPr>
          </a:p>
        </p:txBody>
      </p:sp>
      <p:pic>
        <p:nvPicPr>
          <p:cNvPr id="7" name="Image 6" descr="Une image contenant texte, capture d’écra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DD47A00B-E618-7627-7164-DCF9D87040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2154" y="296883"/>
            <a:ext cx="5048342" cy="626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542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F75BC-CD97-1099-A83E-C3F0661F7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4F4D78-93FC-69E2-5D7D-C378C44ECBF0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03634" y="163990"/>
            <a:ext cx="10515600" cy="1325563"/>
          </a:xfrm>
        </p:spPr>
        <p:txBody>
          <a:bodyPr>
            <a:normAutofit/>
          </a:bodyPr>
          <a:lstStyle/>
          <a:p>
            <a:r>
              <a:rPr lang="fr-CA" b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Quelques projets de la </a:t>
            </a:r>
            <a:r>
              <a:rPr lang="fr-CA" b="1" err="1">
                <a:solidFill>
                  <a:schemeClr val="tx2"/>
                </a:solidFill>
                <a:latin typeface="Franklin Gothic Book" panose="020B0503020102020204" pitchFamily="34" charset="0"/>
                <a:cs typeface="Arial" panose="020B0604020202020204" pitchFamily="34" charset="0"/>
              </a:rPr>
              <a:t>DSPu</a:t>
            </a:r>
            <a:endParaRPr lang="fr-CA" b="1">
              <a:solidFill>
                <a:schemeClr val="tx2"/>
              </a:solidFill>
              <a:latin typeface="Franklin Gothic Book" panose="020B0503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1537ED-8A87-0188-8B72-737CEF50D1FD}"/>
              </a:ext>
            </a:extLst>
          </p:cNvPr>
          <p:cNvSpPr txBox="1"/>
          <p:nvPr/>
        </p:nvSpPr>
        <p:spPr>
          <a:xfrm>
            <a:off x="3662356" y="3414046"/>
            <a:ext cx="2258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>
                <a:solidFill>
                  <a:schemeClr val="bg1"/>
                </a:solidFill>
                <a:latin typeface="Franklin Gothic Book" panose="020B0503020102020204" pitchFamily="34" charset="0"/>
              </a:rPr>
              <a:t>Livrable : Octobre 2026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D44DD6-0098-48AC-A6A8-6300A365B070}"/>
              </a:ext>
            </a:extLst>
          </p:cNvPr>
          <p:cNvSpPr txBox="1"/>
          <p:nvPr/>
        </p:nvSpPr>
        <p:spPr>
          <a:xfrm>
            <a:off x="6814414" y="3414046"/>
            <a:ext cx="157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600">
                <a:solidFill>
                  <a:schemeClr val="bg1"/>
                </a:solidFill>
                <a:latin typeface="Franklin Gothic Book" panose="020B0503020102020204" pitchFamily="34" charset="0"/>
              </a:rPr>
              <a:t>Livrable : 2030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FDA410-ADA7-64D4-F1AA-6F8D20218818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825624"/>
            <a:ext cx="5082766" cy="459328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r-CA" sz="2600">
              <a:latin typeface="Franklin Gothic Book" panose="020B0503020102020204" pitchFamily="34" charset="0"/>
              <a:cs typeface="Segoe UI"/>
            </a:endParaRPr>
          </a:p>
          <a:p>
            <a:r>
              <a:rPr lang="fr-CA" sz="2600" dirty="0">
                <a:latin typeface="Franklin Gothic Book"/>
                <a:hlinkClick r:id="rId5"/>
              </a:rPr>
              <a:t>Guide municipal de soutien en verdissement par la plantation</a:t>
            </a:r>
            <a:endParaRPr lang="fr-CA" sz="2600" dirty="0">
              <a:latin typeface="Franklin Gothic Book"/>
            </a:endParaRPr>
          </a:p>
          <a:p>
            <a:endParaRPr lang="fr-CA" sz="2600">
              <a:latin typeface="Franklin Gothic Book" panose="020B0503020102020204" pitchFamily="34" charset="0"/>
              <a:hlinkClick r:id="rId6"/>
            </a:endParaRPr>
          </a:p>
          <a:p>
            <a:r>
              <a:rPr lang="fr-CA" sz="2600" dirty="0">
                <a:latin typeface="Franklin Gothic Book"/>
                <a:hlinkClick r:id="rId6"/>
              </a:rPr>
              <a:t>Carte de priorisation des sites de plantation en Montérégie</a:t>
            </a:r>
            <a:endParaRPr lang="fr-CA" sz="2600" dirty="0">
              <a:latin typeface="Franklin Gothic Book"/>
            </a:endParaRPr>
          </a:p>
          <a:p>
            <a:endParaRPr lang="fr-CA">
              <a:latin typeface="Franklin Gothic Book" panose="020B0503020102020204" pitchFamily="34" charset="0"/>
            </a:endParaRPr>
          </a:p>
          <a:p>
            <a:r>
              <a:rPr lang="fr-CA" dirty="0">
                <a:latin typeface="Franklin Gothic Book"/>
              </a:rPr>
              <a:t>Plusieurs autres outils disponibles sur </a:t>
            </a:r>
            <a:r>
              <a:rPr lang="fr-CA" dirty="0">
                <a:latin typeface="Franklin Gothic Book"/>
                <a:hlinkClick r:id="rId7"/>
              </a:rPr>
              <a:t>l'extranet</a:t>
            </a:r>
            <a:endParaRPr lang="fr-CA" dirty="0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fr-CA">
              <a:latin typeface="Franklin Gothic Book" panose="020B0503020102020204" pitchFamily="34" charset="0"/>
            </a:endParaRPr>
          </a:p>
          <a:p>
            <a:pPr marL="0" indent="0">
              <a:buNone/>
            </a:pPr>
            <a:endParaRPr lang="fr-CA">
              <a:latin typeface="Franklin Gothic Book" panose="020B0503020102020204" pitchFamily="34" charset="0"/>
            </a:endParaRPr>
          </a:p>
          <a:p>
            <a:endParaRPr lang="fr-CA">
              <a:latin typeface="Franklin Gothic Book" panose="020B05030201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7B8611B-B1C0-333B-1B8A-13AB101904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71036" y="1944646"/>
            <a:ext cx="5197536" cy="269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22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76811-CC35-4715-3BE0-99D02C73D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2730D3-24F7-5C46-8799-E80285ECF6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73801"/>
            <a:ext cx="9144000" cy="2387600"/>
          </a:xfrm>
        </p:spPr>
        <p:txBody>
          <a:bodyPr>
            <a:normAutofit/>
          </a:bodyPr>
          <a:lstStyle/>
          <a:p>
            <a:r>
              <a:rPr lang="fr-CA" sz="4800"/>
              <a:t>Merci !</a:t>
            </a:r>
            <a:br>
              <a:rPr lang="fr-CA" sz="4800"/>
            </a:br>
            <a:br>
              <a:rPr lang="fr-CA" sz="4800"/>
            </a:br>
            <a:r>
              <a:rPr lang="fr-CA" sz="2400"/>
              <a:t>changements.climatiques.cisssmc16@ssss.gouv.qc.ca</a:t>
            </a:r>
            <a:endParaRPr lang="fr-CA" sz="4800"/>
          </a:p>
        </p:txBody>
      </p:sp>
    </p:spTree>
    <p:extLst>
      <p:ext uri="{BB962C8B-B14F-4D97-AF65-F5344CB8AC3E}">
        <p14:creationId xmlns:p14="http://schemas.microsoft.com/office/powerpoint/2010/main" val="25924906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Visuel-Couleurs DSP 2024-Thèmes">
  <a:themeElements>
    <a:clrScheme name="Thème Visuel DSP">
      <a:dk1>
        <a:sysClr val="windowText" lastClr="000000"/>
      </a:dk1>
      <a:lt1>
        <a:sysClr val="window" lastClr="FFFFFF"/>
      </a:lt1>
      <a:dk2>
        <a:srgbClr val="313B58"/>
      </a:dk2>
      <a:lt2>
        <a:srgbClr val="E7E6E6"/>
      </a:lt2>
      <a:accent1>
        <a:srgbClr val="D6B75D"/>
      </a:accent1>
      <a:accent2>
        <a:srgbClr val="AA755D"/>
      </a:accent2>
      <a:accent3>
        <a:srgbClr val="A68087"/>
      </a:accent3>
      <a:accent4>
        <a:srgbClr val="692C2C"/>
      </a:accent4>
      <a:accent5>
        <a:srgbClr val="6B908B"/>
      </a:accent5>
      <a:accent6>
        <a:srgbClr val="315844"/>
      </a:accent6>
      <a:hlink>
        <a:srgbClr val="0070C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suel-Couleurs DSP 2024-Thèmes" id="{A76FEF7E-8B2A-4921-8BA7-5977286F12C8}" vid="{2D56334B-2EBA-4B47-9CB7-E46DA181EAF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Image graphique DSPu 2024">
      <a:majorFont>
        <a:latin typeface="Franklin Gothic Book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nouvelle image pagination 2026 07 [Lecture seule]" id="{839B5B27-C159-4461-BE62-8ECCB7159C05}" vid="{A7433882-5DBA-47CC-BCBF-AA0B38FCC2E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268303-803c-47d4-9465-f68baed44ac8">
      <Terms xmlns="http://schemas.microsoft.com/office/infopath/2007/PartnerControls"/>
    </lcf76f155ced4ddcb4097134ff3c332f>
    <TaxCatchAll xmlns="1b8757fe-c866-4375-8d1b-2cb635e9e54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74DC583D83F04E9891497F38344835" ma:contentTypeVersion="11" ma:contentTypeDescription="Crée un document." ma:contentTypeScope="" ma:versionID="b971116187addff271e6965b554fac2a">
  <xsd:schema xmlns:xsd="http://www.w3.org/2001/XMLSchema" xmlns:xs="http://www.w3.org/2001/XMLSchema" xmlns:p="http://schemas.microsoft.com/office/2006/metadata/properties" xmlns:ns2="78268303-803c-47d4-9465-f68baed44ac8" xmlns:ns3="1b8757fe-c866-4375-8d1b-2cb635e9e54c" targetNamespace="http://schemas.microsoft.com/office/2006/metadata/properties" ma:root="true" ma:fieldsID="15c5e7da749217524f2fb49147a03116" ns2:_="" ns3:_="">
    <xsd:import namespace="78268303-803c-47d4-9465-f68baed44ac8"/>
    <xsd:import namespace="1b8757fe-c866-4375-8d1b-2cb635e9e5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68303-803c-47d4-9465-f68baed44a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4c2d5cf-b3af-4cb3-824c-6a3bb619a3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8757fe-c866-4375-8d1b-2cb635e9e54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ee4e325-cfbb-41d6-abb1-451172f677c2}" ma:internalName="TaxCatchAll" ma:showField="CatchAllData" ma:web="1b8757fe-c866-4375-8d1b-2cb635e9e5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0F6558-6A53-4C52-8EC2-27C8EEBC87C7}">
  <ds:schemaRefs>
    <ds:schemaRef ds:uri="41970931-fcc4-47c6-9a78-6564465d5df5"/>
    <ds:schemaRef ds:uri="http://schemas.microsoft.com/office/2006/metadata/properties"/>
    <ds:schemaRef ds:uri="http://schemas.microsoft.com/office/infopath/2007/PartnerControls"/>
    <ds:schemaRef ds:uri="78268303-803c-47d4-9465-f68baed44ac8"/>
    <ds:schemaRef ds:uri="1b8757fe-c866-4375-8d1b-2cb635e9e54c"/>
  </ds:schemaRefs>
</ds:datastoreItem>
</file>

<file path=customXml/itemProps2.xml><?xml version="1.0" encoding="utf-8"?>
<ds:datastoreItem xmlns:ds="http://schemas.openxmlformats.org/officeDocument/2006/customXml" ds:itemID="{BAFC954E-07F1-426E-B4A9-4040345AB7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268303-803c-47d4-9465-f68baed44ac8"/>
    <ds:schemaRef ds:uri="1b8757fe-c866-4375-8d1b-2cb635e9e5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291D4E-BE0D-4C35-BA62-03E68C4389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1041</Words>
  <Application>Microsoft Office PowerPoint</Application>
  <PresentationFormat>Grand écran</PresentationFormat>
  <Paragraphs>157</Paragraphs>
  <Slides>15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Franklin Gothic Book</vt:lpstr>
      <vt:lpstr>Calibri Light</vt:lpstr>
      <vt:lpstr>Franklin Gothic Demi</vt:lpstr>
      <vt:lpstr>Arial</vt:lpstr>
      <vt:lpstr>Calibri</vt:lpstr>
      <vt:lpstr>Wingdings</vt:lpstr>
      <vt:lpstr>Visuel-Couleurs DSP 2024-Thèmes</vt:lpstr>
      <vt:lpstr>Thème Office</vt:lpstr>
      <vt:lpstr>Les populations à risque  aux changements climatiques  Sommet des partenaires du Plan climat de la  MRC Pierre-De Saurel</vt:lpstr>
      <vt:lpstr>Plan</vt:lpstr>
      <vt:lpstr>Le projet VRAC-PARC</vt:lpstr>
      <vt:lpstr>Les populations à risque aux changements climatiques </vt:lpstr>
      <vt:lpstr>1. Les populations à risque (MRC Pierre-De Saurel c. Qc)</vt:lpstr>
      <vt:lpstr>1. Les populations à risque (MRC Pierre-De Saurel c. Québec)</vt:lpstr>
      <vt:lpstr>Présentation PowerPoint</vt:lpstr>
      <vt:lpstr>Présentation PowerPoint</vt:lpstr>
      <vt:lpstr>Présentation PowerPoint</vt:lpstr>
      <vt:lpstr>Présentation PowerPoint</vt:lpstr>
      <vt:lpstr>Interaction des facteurs de risque</vt:lpstr>
      <vt:lpstr>Quelques projets de la DSPu</vt:lpstr>
      <vt:lpstr>Quelques projets de la DSPu</vt:lpstr>
      <vt:lpstr>Quelques projets de la DSPu</vt:lpstr>
      <vt:lpstr>Merci !  changements.climatiques.cisssmc16@ssss.gouv.qc.ca</vt:lpstr>
    </vt:vector>
  </TitlesOfParts>
  <Company>CSSS Haut Richelieu Rouville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 titre avec nom et visuel du rapport</dc:title>
  <dc:creator>Julie Loslier</dc:creator>
  <cp:lastModifiedBy>Alexandre Brouillard</cp:lastModifiedBy>
  <cp:revision>43</cp:revision>
  <dcterms:created xsi:type="dcterms:W3CDTF">2023-01-16T19:18:27Z</dcterms:created>
  <dcterms:modified xsi:type="dcterms:W3CDTF">2026-10-19T14:35:29Z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a7d8d5d-78e2-4a62-9fcd-016eb5e4c57c_Enabled">
    <vt:lpwstr>true</vt:lpwstr>
  </property>
  <property fmtid="{D5CDD505-2E9C-101B-9397-08002B2CF9AE}" pid="3" name="MSIP_Label_6a7d8d5d-78e2-4a62-9fcd-016eb5e4c57c_SetDate">
    <vt:lpwstr>2023-01-24T15:21:08Z</vt:lpwstr>
  </property>
  <property fmtid="{D5CDD505-2E9C-101B-9397-08002B2CF9AE}" pid="4" name="MSIP_Label_6a7d8d5d-78e2-4a62-9fcd-016eb5e4c57c_Method">
    <vt:lpwstr>Standard</vt:lpwstr>
  </property>
  <property fmtid="{D5CDD505-2E9C-101B-9397-08002B2CF9AE}" pid="5" name="MSIP_Label_6a7d8d5d-78e2-4a62-9fcd-016eb5e4c57c_Name">
    <vt:lpwstr>Général</vt:lpwstr>
  </property>
  <property fmtid="{D5CDD505-2E9C-101B-9397-08002B2CF9AE}" pid="6" name="MSIP_Label_6a7d8d5d-78e2-4a62-9fcd-016eb5e4c57c_SiteId">
    <vt:lpwstr>06e1fe28-5f8b-4075-bf6c-ae24be1a7992</vt:lpwstr>
  </property>
  <property fmtid="{D5CDD505-2E9C-101B-9397-08002B2CF9AE}" pid="7" name="MSIP_Label_6a7d8d5d-78e2-4a62-9fcd-016eb5e4c57c_ActionId">
    <vt:lpwstr>5afdd19c-14c3-4ebb-b061-cd26335cacf2</vt:lpwstr>
  </property>
  <property fmtid="{D5CDD505-2E9C-101B-9397-08002B2CF9AE}" pid="8" name="MSIP_Label_6a7d8d5d-78e2-4a62-9fcd-016eb5e4c57c_ContentBits">
    <vt:lpwstr>0</vt:lpwstr>
  </property>
  <property fmtid="{D5CDD505-2E9C-101B-9397-08002B2CF9AE}" pid="9" name="ContentTypeId">
    <vt:lpwstr>0x0101004274DC583D83F04E9891497F38344835</vt:lpwstr>
  </property>
  <property fmtid="{D5CDD505-2E9C-101B-9397-08002B2CF9AE}" pid="10" name="MediaServiceImageTags">
    <vt:lpwstr/>
  </property>
</Properties>
</file>