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3FB_E0B031DC.xml" ContentType="application/vnd.ms-powerpoint.comments+xml"/>
  <Override PartName="/ppt/notesSlides/notesSlide5.xml" ContentType="application/vnd.openxmlformats-officedocument.presentationml.notesSlide+xml"/>
  <Override PartName="/ppt/comments/modernComment_3FC_FC39B01C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modernComment_402_2DCA053D.xml" ContentType="application/vnd.ms-powerpoint.comments+xml"/>
  <Override PartName="/ppt/tags/tag14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9"/>
  </p:notesMasterIdLst>
  <p:sldIdLst>
    <p:sldId id="300" r:id="rId5"/>
    <p:sldId id="301" r:id="rId6"/>
    <p:sldId id="299" r:id="rId7"/>
    <p:sldId id="1019" r:id="rId8"/>
    <p:sldId id="1020" r:id="rId9"/>
    <p:sldId id="1021" r:id="rId10"/>
    <p:sldId id="1027" r:id="rId11"/>
    <p:sldId id="1028" r:id="rId12"/>
    <p:sldId id="1029" r:id="rId13"/>
    <p:sldId id="1031" r:id="rId14"/>
    <p:sldId id="1033" r:id="rId15"/>
    <p:sldId id="1034" r:id="rId16"/>
    <p:sldId id="866" r:id="rId17"/>
    <p:sldId id="1013" r:id="rId18"/>
    <p:sldId id="984" r:id="rId19"/>
    <p:sldId id="922" r:id="rId20"/>
    <p:sldId id="953" r:id="rId21"/>
    <p:sldId id="1016" r:id="rId22"/>
    <p:sldId id="1023" r:id="rId23"/>
    <p:sldId id="1022" r:id="rId24"/>
    <p:sldId id="1024" r:id="rId25"/>
    <p:sldId id="1025" r:id="rId26"/>
    <p:sldId id="1026" r:id="rId27"/>
    <p:sldId id="278" r:id="rId2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7B0C24-1420-F1E9-4337-1885A6DBC2D9}" name="Giroux, Justine" initials="JG" userId="S::jgiroux@upa.qc.ca::c3d9ee6e-a776-4dd5-a44a-4bddc7cfe8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5E3"/>
    <a:srgbClr val="04683F"/>
    <a:srgbClr val="636466"/>
    <a:srgbClr val="FCF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24"/>
    <p:restoredTop sz="42385" autoAdjust="0"/>
  </p:normalViewPr>
  <p:slideViewPr>
    <p:cSldViewPr snapToGrid="0">
      <p:cViewPr varScale="1">
        <p:scale>
          <a:sx n="51" d="100"/>
          <a:sy n="51" d="100"/>
        </p:scale>
        <p:origin x="2582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omments/modernComment_3FB_E0B031D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791C58-5304-423F-AE3E-4118577A78A1}" authorId="{5B7B0C24-1420-F1E9-4337-1885A6DBC2D9}" status="resolved" created="2026-09-29T17:15:10.63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69643484" sldId="1019"/>
      <ac:spMk id="4" creationId="{3D300CC4-8F42-BC1B-D1BE-3816A596CAC1}"/>
      <ac:txMk cp="133" len="10">
        <ac:context len="146" hash="3138399461"/>
      </ac:txMk>
    </ac:txMkLst>
    <p188:pos x="1587009" y="2513899"/>
    <p188:txBody>
      <a:bodyPr/>
      <a:lstStyle/>
      <a:p>
        <a:r>
          <a:rPr lang="fr-CA"/>
          <a:t>Mettre sécheresse au pluriel</a:t>
        </a:r>
      </a:p>
    </p188:txBody>
  </p188:cm>
  <p188:cm id="{AFB4962C-76A8-4ECC-8111-BDB48BAEDB8D}" authorId="{5B7B0C24-1420-F1E9-4337-1885A6DBC2D9}" status="resolved" created="2026-09-29T17:17:01.33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69643484" sldId="1019"/>
      <ac:spMk id="5" creationId="{A8017164-9BDC-EFE7-4636-82DE1B70FF04}"/>
      <ac:txMk cp="79" len="8">
        <ac:context len="112" hash="2121367122"/>
      </ac:txMk>
    </ac:txMkLst>
    <p188:pos x="1357570" y="1880853"/>
    <p188:txBody>
      <a:bodyPr/>
      <a:lstStyle/>
      <a:p>
        <a:r>
          <a:rPr lang="fr-CA"/>
          <a:t>Je mettrais sédiment au pluriel</a:t>
        </a:r>
      </a:p>
    </p188:txBody>
  </p188:cm>
  <p188:cm id="{FFBDF4EA-E238-4633-94F7-DEDCEF58D534}" authorId="{5B7B0C24-1420-F1E9-4337-1885A6DBC2D9}" status="resolved" created="2026-09-29T17:18:11.53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69643484" sldId="1019"/>
      <ac:spMk id="6" creationId="{273CCEDC-2377-EF73-6A72-47EAF15CFA6F}"/>
      <ac:txMk cp="110" len="3">
        <ac:context len="114" hash="1055072216"/>
      </ac:txMk>
    </ac:txMkLst>
    <p188:pos x="799886" y="2513899"/>
    <p188:txBody>
      <a:bodyPr/>
      <a:lstStyle/>
      <a:p>
        <a:r>
          <a:rPr lang="fr-CA"/>
          <a:t>Je crois que je mettrais sol au singulier ici (sinon mettre des sols)</a:t>
        </a:r>
      </a:p>
    </p188:txBody>
  </p188:cm>
</p188:cmLst>
</file>

<file path=ppt/comments/modernComment_3FC_FC39B0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E33D55-6AB0-4A1F-935E-553E7C08BFF1}" authorId="{5B7B0C24-1420-F1E9-4337-1885A6DBC2D9}" status="resolved" created="2026-09-29T17:20:50.23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31639068" sldId="1020"/>
      <ac:spMk id="4" creationId="{C60F767A-D936-88BE-B275-D76DDE3ED262}"/>
      <ac:txMk cp="60" len="4">
        <ac:context len="118" hash="1493910943"/>
      </ac:txMk>
    </ac:txMkLst>
    <p188:pos x="2477962" y="966453"/>
    <p188:txBody>
      <a:bodyPr/>
      <a:lstStyle/>
      <a:p>
        <a:r>
          <a:rPr lang="fr-CA"/>
          <a:t>Face au singulier</a:t>
        </a:r>
      </a:p>
    </p188:txBody>
  </p188:cm>
  <p188:cm id="{A4A47DD4-4D58-474E-8DD9-2DC7B302DF02}" authorId="{5B7B0C24-1420-F1E9-4337-1885A6DBC2D9}" status="resolved" created="2026-09-29T17:21:05.58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31639068" sldId="1020"/>
      <ac:spMk id="4" creationId="{C60F767A-D936-88BE-B275-D76DDE3ED262}"/>
      <ac:txMk cp="76" len="8">
        <ac:context len="118" hash="1493910943"/>
      </ac:txMk>
    </ac:txMkLst>
    <p188:pos x="2266947" y="1236084"/>
    <p188:txBody>
      <a:bodyPr/>
      <a:lstStyle/>
      <a:p>
        <a:r>
          <a:rPr lang="fr-CA"/>
          <a:t>Climatique au pluriel</a:t>
        </a:r>
      </a:p>
    </p188:txBody>
  </p188:cm>
</p188:cmLst>
</file>

<file path=ppt/comments/modernComment_402_2DCA053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C1AFFFC-79B0-4FD5-8435-F2A5A49E63BC}" authorId="{5B7B0C24-1420-F1E9-4337-1885A6DBC2D9}" status="resolved" created="2026-09-29T17:30:00.34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68214333" sldId="1026"/>
      <ac:spMk id="8" creationId="{8CE1114D-760A-823A-FC34-06D52FC6292C}"/>
      <ac:txMk cp="134" len="46">
        <ac:context len="181" hash="4189013800"/>
      </ac:txMk>
    </ac:txMkLst>
    <p188:pos x="6053235" y="1967593"/>
    <p188:txBody>
      <a:bodyPr/>
      <a:lstStyle/>
      <a:p>
        <a:r>
          <a:rPr lang="fr-CA"/>
          <a:t>Et le cashhh aussi ahaha! 😉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27B427F-FF2C-BA4B-BE60-C6B1AC43F191}" type="datetimeFigureOut">
              <a:rPr lang="fr-CA"/>
              <a:pPr/>
              <a:t>2026-10-19</a:t>
            </a:fld>
            <a:endParaRPr lang="fr-CA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44A05CA-9804-9445-85FD-8234FA634475}" type="slidenum">
              <a:rPr lang="fr-CA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0642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1517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93053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57139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5148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0368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3192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6224-B5B7-4174-8247-286F01360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3D383C-0457-31BA-6E60-0D43032C1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C73887-9616-8431-B375-FFFD50094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2C852A-3035-12CE-B310-29BD41CCC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45416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1F8B-ABE8-E527-72A6-DFA7D714F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FDF866-1E0B-58C2-CEE0-1B7AFB316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5108A7-F568-24A3-747F-F710983A7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47A0C8-F7D6-55A4-E9A8-98DD7C745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73125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DAA51-4BA6-9EB8-AD61-3E75BDE32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B63B39-6226-6D4E-AD00-EAAF35B55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9CDAA7-F6AF-2308-5E1E-D191D357C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C81A08-7E4B-8859-EB96-E659FDD99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46618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8075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5707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9641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4A05CA-9804-9445-85FD-8234FA63447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042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F6F6C-7A4A-4EAF-FD70-3D404DAAB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FC3D31-EA4E-A175-49FA-53EC1CA3C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D18D343-D4EF-FEB9-FCA3-855818D28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89B6D6-FC4A-E7F7-3216-E4799A173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57042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09670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2332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0" dirty="0">
              <a:highlight>
                <a:srgbClr val="FFFF00"/>
              </a:highligh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4A05CA-9804-9445-85FD-8234FA63447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797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E0611-4A7A-30E2-2527-A6E3D0733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DDA29E-0880-763E-A5B0-2E7E6718C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E5AB9D-7026-5901-3393-61F5E4763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0" dirty="0">
              <a:highlight>
                <a:srgbClr val="FFFF00"/>
              </a:highlight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F16CB6-8BEA-101F-2D4B-90FA3625F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4A05CA-9804-9445-85FD-8234FA63447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692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20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0264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Activités qui se sont déroulées en 2025 avec un financement du MAPAQ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A05CA-9804-9445-85FD-8234FA634475}" type="slidenum">
              <a:rPr lang="fr-CA" smtClean="0"/>
              <a:pPr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516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éditable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4A2AAEB-20A9-9C3B-2E63-0751DAC9FE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608" y="2190085"/>
            <a:ext cx="1611757" cy="14237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CDA6D7-9E05-AF38-F3D5-669BBC23734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328" y="-138733"/>
            <a:ext cx="1724533" cy="1555369"/>
          </a:xfrm>
          <a:prstGeom prst="rect">
            <a:avLst/>
          </a:prstGeom>
        </p:spPr>
      </p:pic>
      <p:sp>
        <p:nvSpPr>
          <p:cNvPr id="39" name="Espace réservé pour une image  38">
            <a:extLst>
              <a:ext uri="{FF2B5EF4-FFF2-40B4-BE49-F238E27FC236}">
                <a16:creationId xmlns:a16="http://schemas.microsoft.com/office/drawing/2014/main" id="{604A7F2B-70A5-E419-9A38-17E0B0D9B1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06415" y="478181"/>
            <a:ext cx="833689" cy="833689"/>
          </a:xfrm>
          <a:custGeom>
            <a:avLst/>
            <a:gdLst>
              <a:gd name="connsiteX0" fmla="*/ 42400 w 833689"/>
              <a:gd name="connsiteY0" fmla="*/ 0 h 833689"/>
              <a:gd name="connsiteX1" fmla="*/ 791289 w 833689"/>
              <a:gd name="connsiteY1" fmla="*/ 0 h 833689"/>
              <a:gd name="connsiteX2" fmla="*/ 833689 w 833689"/>
              <a:gd name="connsiteY2" fmla="*/ 42400 h 833689"/>
              <a:gd name="connsiteX3" fmla="*/ 833689 w 833689"/>
              <a:gd name="connsiteY3" fmla="*/ 791289 h 833689"/>
              <a:gd name="connsiteX4" fmla="*/ 791289 w 833689"/>
              <a:gd name="connsiteY4" fmla="*/ 833689 h 833689"/>
              <a:gd name="connsiteX5" fmla="*/ 42400 w 833689"/>
              <a:gd name="connsiteY5" fmla="*/ 833689 h 833689"/>
              <a:gd name="connsiteX6" fmla="*/ 0 w 833689"/>
              <a:gd name="connsiteY6" fmla="*/ 791289 h 833689"/>
              <a:gd name="connsiteX7" fmla="*/ 0 w 833689"/>
              <a:gd name="connsiteY7" fmla="*/ 42400 h 833689"/>
              <a:gd name="connsiteX8" fmla="*/ 42400 w 833689"/>
              <a:gd name="connsiteY8" fmla="*/ 0 h 8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689" h="833689">
                <a:moveTo>
                  <a:pt x="42400" y="0"/>
                </a:moveTo>
                <a:lnTo>
                  <a:pt x="791289" y="0"/>
                </a:lnTo>
                <a:cubicBezTo>
                  <a:pt x="814706" y="0"/>
                  <a:pt x="833689" y="18983"/>
                  <a:pt x="833689" y="42400"/>
                </a:cubicBezTo>
                <a:lnTo>
                  <a:pt x="833689" y="791289"/>
                </a:lnTo>
                <a:cubicBezTo>
                  <a:pt x="833689" y="814706"/>
                  <a:pt x="814706" y="833689"/>
                  <a:pt x="791289" y="833689"/>
                </a:cubicBezTo>
                <a:lnTo>
                  <a:pt x="42400" y="833689"/>
                </a:lnTo>
                <a:cubicBezTo>
                  <a:pt x="18983" y="833689"/>
                  <a:pt x="0" y="814706"/>
                  <a:pt x="0" y="791289"/>
                </a:cubicBezTo>
                <a:lnTo>
                  <a:pt x="0" y="42400"/>
                </a:lnTo>
                <a:cubicBezTo>
                  <a:pt x="0" y="18983"/>
                  <a:pt x="18983" y="0"/>
                  <a:pt x="424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36" name="Espace réservé pour une image  35">
            <a:extLst>
              <a:ext uri="{FF2B5EF4-FFF2-40B4-BE49-F238E27FC236}">
                <a16:creationId xmlns:a16="http://schemas.microsoft.com/office/drawing/2014/main" id="{5A8EA3E9-7627-F06D-4105-976433F2D6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16179" y="478181"/>
            <a:ext cx="1684928" cy="2448411"/>
          </a:xfrm>
          <a:custGeom>
            <a:avLst/>
            <a:gdLst>
              <a:gd name="connsiteX0" fmla="*/ 42400 w 1684928"/>
              <a:gd name="connsiteY0" fmla="*/ 0 h 2448411"/>
              <a:gd name="connsiteX1" fmla="*/ 1642527 w 1684928"/>
              <a:gd name="connsiteY1" fmla="*/ 0 h 2448411"/>
              <a:gd name="connsiteX2" fmla="*/ 1684928 w 1684928"/>
              <a:gd name="connsiteY2" fmla="*/ 42400 h 2448411"/>
              <a:gd name="connsiteX3" fmla="*/ 1684928 w 1684928"/>
              <a:gd name="connsiteY3" fmla="*/ 2406011 h 2448411"/>
              <a:gd name="connsiteX4" fmla="*/ 1642527 w 1684928"/>
              <a:gd name="connsiteY4" fmla="*/ 2448411 h 2448411"/>
              <a:gd name="connsiteX5" fmla="*/ 42400 w 1684928"/>
              <a:gd name="connsiteY5" fmla="*/ 2448411 h 2448411"/>
              <a:gd name="connsiteX6" fmla="*/ 0 w 1684928"/>
              <a:gd name="connsiteY6" fmla="*/ 2406011 h 2448411"/>
              <a:gd name="connsiteX7" fmla="*/ 0 w 1684928"/>
              <a:gd name="connsiteY7" fmla="*/ 42400 h 2448411"/>
              <a:gd name="connsiteX8" fmla="*/ 42400 w 1684928"/>
              <a:gd name="connsiteY8" fmla="*/ 0 h 244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4928" h="2448411">
                <a:moveTo>
                  <a:pt x="42400" y="0"/>
                </a:moveTo>
                <a:lnTo>
                  <a:pt x="1642527" y="0"/>
                </a:lnTo>
                <a:cubicBezTo>
                  <a:pt x="1665945" y="0"/>
                  <a:pt x="1684928" y="18983"/>
                  <a:pt x="1684928" y="42400"/>
                </a:cubicBezTo>
                <a:lnTo>
                  <a:pt x="1684928" y="2406011"/>
                </a:lnTo>
                <a:cubicBezTo>
                  <a:pt x="1684928" y="2429428"/>
                  <a:pt x="1665945" y="2448411"/>
                  <a:pt x="1642527" y="2448411"/>
                </a:cubicBezTo>
                <a:lnTo>
                  <a:pt x="42400" y="2448411"/>
                </a:lnTo>
                <a:cubicBezTo>
                  <a:pt x="18983" y="2448411"/>
                  <a:pt x="0" y="2429428"/>
                  <a:pt x="0" y="2406011"/>
                </a:cubicBezTo>
                <a:lnTo>
                  <a:pt x="0" y="42400"/>
                </a:lnTo>
                <a:cubicBezTo>
                  <a:pt x="0" y="18983"/>
                  <a:pt x="18983" y="0"/>
                  <a:pt x="424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33" name="Espace réservé pour une image  32">
            <a:extLst>
              <a:ext uri="{FF2B5EF4-FFF2-40B4-BE49-F238E27FC236}">
                <a16:creationId xmlns:a16="http://schemas.microsoft.com/office/drawing/2014/main" id="{B1180CB7-2741-67C3-8539-C843F3E07D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73292" y="478181"/>
            <a:ext cx="1737584" cy="1228592"/>
          </a:xfrm>
          <a:custGeom>
            <a:avLst/>
            <a:gdLst>
              <a:gd name="connsiteX0" fmla="*/ 42400 w 1737584"/>
              <a:gd name="connsiteY0" fmla="*/ 0 h 1228592"/>
              <a:gd name="connsiteX1" fmla="*/ 1695184 w 1737584"/>
              <a:gd name="connsiteY1" fmla="*/ 0 h 1228592"/>
              <a:gd name="connsiteX2" fmla="*/ 1737584 w 1737584"/>
              <a:gd name="connsiteY2" fmla="*/ 42400 h 1228592"/>
              <a:gd name="connsiteX3" fmla="*/ 1737584 w 1737584"/>
              <a:gd name="connsiteY3" fmla="*/ 1186191 h 1228592"/>
              <a:gd name="connsiteX4" fmla="*/ 1695184 w 1737584"/>
              <a:gd name="connsiteY4" fmla="*/ 1228592 h 1228592"/>
              <a:gd name="connsiteX5" fmla="*/ 42400 w 1737584"/>
              <a:gd name="connsiteY5" fmla="*/ 1228592 h 1228592"/>
              <a:gd name="connsiteX6" fmla="*/ 0 w 1737584"/>
              <a:gd name="connsiteY6" fmla="*/ 1186191 h 1228592"/>
              <a:gd name="connsiteX7" fmla="*/ 0 w 1737584"/>
              <a:gd name="connsiteY7" fmla="*/ 42400 h 1228592"/>
              <a:gd name="connsiteX8" fmla="*/ 42400 w 1737584"/>
              <a:gd name="connsiteY8" fmla="*/ 0 h 1228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584" h="1228592">
                <a:moveTo>
                  <a:pt x="42400" y="0"/>
                </a:moveTo>
                <a:lnTo>
                  <a:pt x="1695184" y="0"/>
                </a:lnTo>
                <a:cubicBezTo>
                  <a:pt x="1718601" y="0"/>
                  <a:pt x="1737584" y="18983"/>
                  <a:pt x="1737584" y="42400"/>
                </a:cubicBezTo>
                <a:lnTo>
                  <a:pt x="1737584" y="1186191"/>
                </a:lnTo>
                <a:cubicBezTo>
                  <a:pt x="1737584" y="1209608"/>
                  <a:pt x="1718601" y="1228592"/>
                  <a:pt x="1695184" y="1228592"/>
                </a:cubicBezTo>
                <a:lnTo>
                  <a:pt x="42400" y="1228592"/>
                </a:lnTo>
                <a:cubicBezTo>
                  <a:pt x="18983" y="1228592"/>
                  <a:pt x="0" y="1209608"/>
                  <a:pt x="0" y="1186191"/>
                </a:cubicBezTo>
                <a:lnTo>
                  <a:pt x="0" y="42400"/>
                </a:lnTo>
                <a:cubicBezTo>
                  <a:pt x="0" y="18983"/>
                  <a:pt x="18983" y="0"/>
                  <a:pt x="424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42" name="Espace réservé pour une image  41">
            <a:extLst>
              <a:ext uri="{FF2B5EF4-FFF2-40B4-BE49-F238E27FC236}">
                <a16:creationId xmlns:a16="http://schemas.microsoft.com/office/drawing/2014/main" id="{D12EC0B2-D6A1-7BC7-0AE7-B209EA19D1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415" y="1417178"/>
            <a:ext cx="1737584" cy="1228592"/>
          </a:xfrm>
          <a:custGeom>
            <a:avLst/>
            <a:gdLst>
              <a:gd name="connsiteX0" fmla="*/ 42400 w 1737584"/>
              <a:gd name="connsiteY0" fmla="*/ 0 h 1228592"/>
              <a:gd name="connsiteX1" fmla="*/ 1737584 w 1737584"/>
              <a:gd name="connsiteY1" fmla="*/ 0 h 1228592"/>
              <a:gd name="connsiteX2" fmla="*/ 1737584 w 1737584"/>
              <a:gd name="connsiteY2" fmla="*/ 1228592 h 1228592"/>
              <a:gd name="connsiteX3" fmla="*/ 42400 w 1737584"/>
              <a:gd name="connsiteY3" fmla="*/ 1228592 h 1228592"/>
              <a:gd name="connsiteX4" fmla="*/ 0 w 1737584"/>
              <a:gd name="connsiteY4" fmla="*/ 1186191 h 1228592"/>
              <a:gd name="connsiteX5" fmla="*/ 0 w 1737584"/>
              <a:gd name="connsiteY5" fmla="*/ 42400 h 1228592"/>
              <a:gd name="connsiteX6" fmla="*/ 42400 w 1737584"/>
              <a:gd name="connsiteY6" fmla="*/ 0 h 1228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584" h="1228592">
                <a:moveTo>
                  <a:pt x="42400" y="0"/>
                </a:moveTo>
                <a:lnTo>
                  <a:pt x="1737584" y="0"/>
                </a:lnTo>
                <a:lnTo>
                  <a:pt x="1737584" y="1228592"/>
                </a:lnTo>
                <a:lnTo>
                  <a:pt x="42400" y="1228592"/>
                </a:lnTo>
                <a:cubicBezTo>
                  <a:pt x="19080" y="1228592"/>
                  <a:pt x="0" y="1209512"/>
                  <a:pt x="0" y="1186191"/>
                </a:cubicBezTo>
                <a:lnTo>
                  <a:pt x="0" y="42400"/>
                </a:lnTo>
                <a:cubicBezTo>
                  <a:pt x="0" y="19080"/>
                  <a:pt x="19080" y="0"/>
                  <a:pt x="424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43" name="Espace réservé pour une image  31">
            <a:extLst>
              <a:ext uri="{FF2B5EF4-FFF2-40B4-BE49-F238E27FC236}">
                <a16:creationId xmlns:a16="http://schemas.microsoft.com/office/drawing/2014/main" id="{E38CE218-F986-8784-9557-5E5634D2180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8061" y="305607"/>
            <a:ext cx="2322576" cy="913797"/>
          </a:xfrm>
          <a:noFill/>
        </p:spPr>
        <p:txBody>
          <a:bodyPr anchor="ctr" anchorCtr="1">
            <a:normAutofit/>
          </a:bodyPr>
          <a:lstStyle>
            <a:lvl1pPr>
              <a:defRPr sz="1000" b="0" i="0">
                <a:latin typeface="Arial" panose="020B0604020202020204" pitchFamily="34" charset="0"/>
              </a:defRPr>
            </a:lvl1pPr>
          </a:lstStyle>
          <a:p>
            <a:r>
              <a:rPr lang="fr-FR"/>
              <a:t>Logo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55A2EB-2F16-4A68-F6A1-FDF52262DF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4"/>
            <a:ext cx="5028008" cy="14932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8134ECC-531C-F2B9-CD42-97E9A420A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4268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éditable 2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ED846248-9BE1-EF8E-A197-BAFA380E74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4896" y="332316"/>
            <a:ext cx="2396490" cy="21615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FB0FC8-2B32-AB42-3742-AE16EDE110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0224" y="1830917"/>
            <a:ext cx="2316607" cy="2053463"/>
          </a:xfrm>
          <a:prstGeom prst="rect">
            <a:avLst/>
          </a:prstGeom>
        </p:spPr>
      </p:pic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362B8603-BEAA-A764-75FA-F3E6F06012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8534" y="875676"/>
            <a:ext cx="3073730" cy="2192360"/>
          </a:xfrm>
          <a:custGeom>
            <a:avLst/>
            <a:gdLst>
              <a:gd name="connsiteX0" fmla="*/ 42424 w 3073730"/>
              <a:gd name="connsiteY0" fmla="*/ 0 h 2192360"/>
              <a:gd name="connsiteX1" fmla="*/ 3031306 w 3073730"/>
              <a:gd name="connsiteY1" fmla="*/ 0 h 2192360"/>
              <a:gd name="connsiteX2" fmla="*/ 3073730 w 3073730"/>
              <a:gd name="connsiteY2" fmla="*/ 42364 h 2192360"/>
              <a:gd name="connsiteX3" fmla="*/ 3073730 w 3073730"/>
              <a:gd name="connsiteY3" fmla="*/ 2149997 h 2192360"/>
              <a:gd name="connsiteX4" fmla="*/ 3031306 w 3073730"/>
              <a:gd name="connsiteY4" fmla="*/ 2192360 h 2192360"/>
              <a:gd name="connsiteX5" fmla="*/ 42424 w 3073730"/>
              <a:gd name="connsiteY5" fmla="*/ 2192360 h 2192360"/>
              <a:gd name="connsiteX6" fmla="*/ 0 w 3073730"/>
              <a:gd name="connsiteY6" fmla="*/ 2149997 h 2192360"/>
              <a:gd name="connsiteX7" fmla="*/ 0 w 3073730"/>
              <a:gd name="connsiteY7" fmla="*/ 42364 h 2192360"/>
              <a:gd name="connsiteX8" fmla="*/ 42424 w 3073730"/>
              <a:gd name="connsiteY8" fmla="*/ 0 h 219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3730" h="2192360">
                <a:moveTo>
                  <a:pt x="42424" y="0"/>
                </a:moveTo>
                <a:lnTo>
                  <a:pt x="3031306" y="0"/>
                </a:lnTo>
                <a:cubicBezTo>
                  <a:pt x="3054736" y="0"/>
                  <a:pt x="3073730" y="18967"/>
                  <a:pt x="3073730" y="42364"/>
                </a:cubicBezTo>
                <a:lnTo>
                  <a:pt x="3073730" y="2149997"/>
                </a:lnTo>
                <a:cubicBezTo>
                  <a:pt x="3073730" y="2173394"/>
                  <a:pt x="3054736" y="2192360"/>
                  <a:pt x="3031306" y="2192360"/>
                </a:cubicBezTo>
                <a:lnTo>
                  <a:pt x="42424" y="2192360"/>
                </a:lnTo>
                <a:cubicBezTo>
                  <a:pt x="18994" y="2192360"/>
                  <a:pt x="0" y="2173394"/>
                  <a:pt x="0" y="2149997"/>
                </a:cubicBezTo>
                <a:lnTo>
                  <a:pt x="0" y="42364"/>
                </a:lnTo>
                <a:cubicBezTo>
                  <a:pt x="0" y="18967"/>
                  <a:pt x="18994" y="0"/>
                  <a:pt x="4242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1000"/>
            </a:lvl1pPr>
          </a:lstStyle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228" y="1667933"/>
            <a:ext cx="4434840" cy="14932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228" y="3186473"/>
            <a:ext cx="4434840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4" name="Espace réservé pour une image  31">
            <a:extLst>
              <a:ext uri="{FF2B5EF4-FFF2-40B4-BE49-F238E27FC236}">
                <a16:creationId xmlns:a16="http://schemas.microsoft.com/office/drawing/2014/main" id="{0A41B0C1-B24E-FC53-32F0-E6BE912D99D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8061" y="305607"/>
            <a:ext cx="2322576" cy="913797"/>
          </a:xfrm>
          <a:noFill/>
        </p:spPr>
        <p:txBody>
          <a:bodyPr anchor="ctr" anchorCtr="1">
            <a:normAutofit/>
          </a:bodyPr>
          <a:lstStyle>
            <a:lvl1pPr>
              <a:defRPr sz="1000" b="0" i="0">
                <a:latin typeface="Arial" panose="020B0604020202020204" pitchFamily="34" charset="0"/>
              </a:defRPr>
            </a:lvl1pPr>
          </a:lstStyle>
          <a:p>
            <a:r>
              <a:rPr lang="fr-F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4054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1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B8B96408-71C2-90F7-462E-F508CCE022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7328" y="-144953"/>
            <a:ext cx="5376671" cy="37542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32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5" name="Espace réservé pour une image  2" descr="Une image contenant Police, texte, Graphique, logo&#10;&#10;Description générée automatiquement">
            <a:extLst>
              <a:ext uri="{FF2B5EF4-FFF2-40B4-BE49-F238E27FC236}">
                <a16:creationId xmlns:a16="http://schemas.microsoft.com/office/drawing/2014/main" id="{0A7B21A5-80EF-F4B0-0773-8DB17D800C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8061" y="305607"/>
            <a:ext cx="2322576" cy="91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2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4433471" cy="14932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228" y="3186473"/>
            <a:ext cx="4434840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DCEADF-627B-739A-2797-68C5165015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3864" y="325966"/>
            <a:ext cx="4135120" cy="3561842"/>
          </a:xfrm>
          <a:prstGeom prst="rect">
            <a:avLst/>
          </a:prstGeom>
        </p:spPr>
      </p:pic>
      <p:pic>
        <p:nvPicPr>
          <p:cNvPr id="4" name="Espace réservé pour une image  2" descr="Une image contenant Police, texte, Graphique, logo&#10;&#10;Description générée automatiquement">
            <a:extLst>
              <a:ext uri="{FF2B5EF4-FFF2-40B4-BE49-F238E27FC236}">
                <a16:creationId xmlns:a16="http://schemas.microsoft.com/office/drawing/2014/main" id="{CB6CC952-35F2-267E-BC79-E51573F60A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8061" y="305607"/>
            <a:ext cx="2322576" cy="91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9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3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B96408-71C2-90F7-462E-F508CCE022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7328" y="-144953"/>
            <a:ext cx="5376672" cy="3754237"/>
          </a:xfrm>
          <a:prstGeom prst="rect">
            <a:avLst/>
          </a:prstGeom>
        </p:spPr>
      </p:pic>
      <p:pic>
        <p:nvPicPr>
          <p:cNvPr id="5" name="Espace réservé pour une image  2" descr="Une image contenant Police, texte, Graphique, logo&#10;&#10;Description générée automatiquement">
            <a:extLst>
              <a:ext uri="{FF2B5EF4-FFF2-40B4-BE49-F238E27FC236}">
                <a16:creationId xmlns:a16="http://schemas.microsoft.com/office/drawing/2014/main" id="{CF6958B5-AB28-5858-545E-A1C92FA7FC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8061" y="305607"/>
            <a:ext cx="2322576" cy="91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96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4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B96408-71C2-90F7-462E-F508CCE022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7328" y="-144953"/>
            <a:ext cx="5376671" cy="3754237"/>
          </a:xfrm>
          <a:prstGeom prst="rect">
            <a:avLst/>
          </a:prstGeom>
        </p:spPr>
      </p:pic>
      <p:pic>
        <p:nvPicPr>
          <p:cNvPr id="5" name="Espace réservé pour une image  2" descr="Une image contenant Police, texte, Graphique, logo&#10;&#10;Description générée automatiquement">
            <a:extLst>
              <a:ext uri="{FF2B5EF4-FFF2-40B4-BE49-F238E27FC236}">
                <a16:creationId xmlns:a16="http://schemas.microsoft.com/office/drawing/2014/main" id="{BDD35200-CA2F-1953-32AC-6897493F21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8061" y="305607"/>
            <a:ext cx="2322576" cy="91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9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5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B96408-71C2-90F7-462E-F508CCE022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7329" y="-144953"/>
            <a:ext cx="5376669" cy="3754235"/>
          </a:xfrm>
          <a:prstGeom prst="rect">
            <a:avLst/>
          </a:prstGeom>
        </p:spPr>
      </p:pic>
      <p:pic>
        <p:nvPicPr>
          <p:cNvPr id="5" name="Espace réservé pour une image  2" descr="Une image contenant Police, texte, Graphique, logo&#10;&#10;Description générée automatiquement">
            <a:extLst>
              <a:ext uri="{FF2B5EF4-FFF2-40B4-BE49-F238E27FC236}">
                <a16:creationId xmlns:a16="http://schemas.microsoft.com/office/drawing/2014/main" id="{6F8F0574-E08D-D726-5336-61D0CB70B0C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8061" y="305607"/>
            <a:ext cx="2322576" cy="91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7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éditable 1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6A3F06E-58DD-E085-D0F9-A483112C48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174" y="-147987"/>
            <a:ext cx="1649349" cy="14848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A37A1B-5EEE-0ABB-FCD8-BDE5751427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885" y="2208228"/>
            <a:ext cx="1884299" cy="1668145"/>
          </a:xfrm>
          <a:prstGeom prst="rect">
            <a:avLst/>
          </a:prstGeom>
        </p:spPr>
      </p:pic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AAC901A1-39D6-BBB6-AA68-9E6AE3671B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75541" y="1530061"/>
            <a:ext cx="2166700" cy="1563151"/>
          </a:xfrm>
          <a:custGeom>
            <a:avLst/>
            <a:gdLst>
              <a:gd name="connsiteX0" fmla="*/ 42782 w 2166700"/>
              <a:gd name="connsiteY0" fmla="*/ 0 h 1563151"/>
              <a:gd name="connsiteX1" fmla="*/ 2166700 w 2166700"/>
              <a:gd name="connsiteY1" fmla="*/ 0 h 1563151"/>
              <a:gd name="connsiteX2" fmla="*/ 2166700 w 2166700"/>
              <a:gd name="connsiteY2" fmla="*/ 1563151 h 1563151"/>
              <a:gd name="connsiteX3" fmla="*/ 42782 w 2166700"/>
              <a:gd name="connsiteY3" fmla="*/ 1563151 h 1563151"/>
              <a:gd name="connsiteX4" fmla="*/ 0 w 2166700"/>
              <a:gd name="connsiteY4" fmla="*/ 1520417 h 1563151"/>
              <a:gd name="connsiteX5" fmla="*/ 0 w 2166700"/>
              <a:gd name="connsiteY5" fmla="*/ 42733 h 1563151"/>
              <a:gd name="connsiteX6" fmla="*/ 42782 w 2166700"/>
              <a:gd name="connsiteY6" fmla="*/ 0 h 156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6700" h="1563151">
                <a:moveTo>
                  <a:pt x="42782" y="0"/>
                </a:moveTo>
                <a:lnTo>
                  <a:pt x="2166700" y="0"/>
                </a:lnTo>
                <a:lnTo>
                  <a:pt x="2166700" y="1563151"/>
                </a:lnTo>
                <a:lnTo>
                  <a:pt x="42782" y="1563151"/>
                </a:lnTo>
                <a:cubicBezTo>
                  <a:pt x="19252" y="1563151"/>
                  <a:pt x="0" y="1543921"/>
                  <a:pt x="0" y="1520417"/>
                </a:cubicBezTo>
                <a:lnTo>
                  <a:pt x="0" y="42733"/>
                </a:lnTo>
                <a:cubicBezTo>
                  <a:pt x="0" y="19230"/>
                  <a:pt x="19252" y="0"/>
                  <a:pt x="4278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55F47566-3660-9507-39C5-22F0224A88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75541" y="412216"/>
            <a:ext cx="1012426" cy="1011725"/>
          </a:xfrm>
          <a:custGeom>
            <a:avLst/>
            <a:gdLst>
              <a:gd name="connsiteX0" fmla="*/ 42782 w 1012426"/>
              <a:gd name="connsiteY0" fmla="*/ 0 h 1011725"/>
              <a:gd name="connsiteX1" fmla="*/ 969644 w 1012426"/>
              <a:gd name="connsiteY1" fmla="*/ 0 h 1011725"/>
              <a:gd name="connsiteX2" fmla="*/ 1012426 w 1012426"/>
              <a:gd name="connsiteY2" fmla="*/ 42733 h 1011725"/>
              <a:gd name="connsiteX3" fmla="*/ 1012426 w 1012426"/>
              <a:gd name="connsiteY3" fmla="*/ 968992 h 1011725"/>
              <a:gd name="connsiteX4" fmla="*/ 969644 w 1012426"/>
              <a:gd name="connsiteY4" fmla="*/ 1011725 h 1011725"/>
              <a:gd name="connsiteX5" fmla="*/ 42782 w 1012426"/>
              <a:gd name="connsiteY5" fmla="*/ 1011725 h 1011725"/>
              <a:gd name="connsiteX6" fmla="*/ 0 w 1012426"/>
              <a:gd name="connsiteY6" fmla="*/ 968992 h 1011725"/>
              <a:gd name="connsiteX7" fmla="*/ 0 w 1012426"/>
              <a:gd name="connsiteY7" fmla="*/ 42733 h 1011725"/>
              <a:gd name="connsiteX8" fmla="*/ 42782 w 1012426"/>
              <a:gd name="connsiteY8" fmla="*/ 0 h 101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2426" h="1011725">
                <a:moveTo>
                  <a:pt x="42782" y="0"/>
                </a:moveTo>
                <a:lnTo>
                  <a:pt x="969644" y="0"/>
                </a:lnTo>
                <a:cubicBezTo>
                  <a:pt x="993272" y="0"/>
                  <a:pt x="1012426" y="19132"/>
                  <a:pt x="1012426" y="42733"/>
                </a:cubicBezTo>
                <a:lnTo>
                  <a:pt x="1012426" y="968992"/>
                </a:lnTo>
                <a:cubicBezTo>
                  <a:pt x="1012426" y="992593"/>
                  <a:pt x="993272" y="1011725"/>
                  <a:pt x="969644" y="1011725"/>
                </a:cubicBezTo>
                <a:lnTo>
                  <a:pt x="42782" y="1011725"/>
                </a:lnTo>
                <a:cubicBezTo>
                  <a:pt x="19154" y="1011725"/>
                  <a:pt x="0" y="992593"/>
                  <a:pt x="0" y="968992"/>
                </a:cubicBezTo>
                <a:lnTo>
                  <a:pt x="0" y="42733"/>
                </a:lnTo>
                <a:cubicBezTo>
                  <a:pt x="0" y="19132"/>
                  <a:pt x="19154" y="0"/>
                  <a:pt x="4278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E4F041E6-DD35-A015-7BB7-4FEB1CE58A6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78137" y="623420"/>
            <a:ext cx="1591163" cy="2259095"/>
          </a:xfrm>
          <a:custGeom>
            <a:avLst/>
            <a:gdLst>
              <a:gd name="connsiteX0" fmla="*/ 42783 w 1591163"/>
              <a:gd name="connsiteY0" fmla="*/ 0 h 2259095"/>
              <a:gd name="connsiteX1" fmla="*/ 1548380 w 1591163"/>
              <a:gd name="connsiteY1" fmla="*/ 0 h 2259095"/>
              <a:gd name="connsiteX2" fmla="*/ 1591163 w 1591163"/>
              <a:gd name="connsiteY2" fmla="*/ 42733 h 2259095"/>
              <a:gd name="connsiteX3" fmla="*/ 1591163 w 1591163"/>
              <a:gd name="connsiteY3" fmla="*/ 2216362 h 2259095"/>
              <a:gd name="connsiteX4" fmla="*/ 1548380 w 1591163"/>
              <a:gd name="connsiteY4" fmla="*/ 2259095 h 2259095"/>
              <a:gd name="connsiteX5" fmla="*/ 42783 w 1591163"/>
              <a:gd name="connsiteY5" fmla="*/ 2259095 h 2259095"/>
              <a:gd name="connsiteX6" fmla="*/ 0 w 1591163"/>
              <a:gd name="connsiteY6" fmla="*/ 2216362 h 2259095"/>
              <a:gd name="connsiteX7" fmla="*/ 0 w 1591163"/>
              <a:gd name="connsiteY7" fmla="*/ 42733 h 2259095"/>
              <a:gd name="connsiteX8" fmla="*/ 42783 w 1591163"/>
              <a:gd name="connsiteY8" fmla="*/ 0 h 225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163" h="2259095">
                <a:moveTo>
                  <a:pt x="42783" y="0"/>
                </a:moveTo>
                <a:lnTo>
                  <a:pt x="1548380" y="0"/>
                </a:lnTo>
                <a:cubicBezTo>
                  <a:pt x="1572008" y="0"/>
                  <a:pt x="1591163" y="19132"/>
                  <a:pt x="1591163" y="42733"/>
                </a:cubicBezTo>
                <a:lnTo>
                  <a:pt x="1591163" y="2216362"/>
                </a:lnTo>
                <a:cubicBezTo>
                  <a:pt x="1591163" y="2239963"/>
                  <a:pt x="1572008" y="2259095"/>
                  <a:pt x="1548380" y="2259095"/>
                </a:cubicBezTo>
                <a:lnTo>
                  <a:pt x="42783" y="2259095"/>
                </a:lnTo>
                <a:cubicBezTo>
                  <a:pt x="19155" y="2259095"/>
                  <a:pt x="0" y="2239963"/>
                  <a:pt x="0" y="2216362"/>
                </a:cubicBezTo>
                <a:lnTo>
                  <a:pt x="0" y="42733"/>
                </a:lnTo>
                <a:cubicBezTo>
                  <a:pt x="0" y="19132"/>
                  <a:pt x="19155" y="0"/>
                  <a:pt x="4278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2EB73FBA-66E7-2359-8CB6-4987220B89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57651" y="623420"/>
            <a:ext cx="1114243" cy="1113055"/>
          </a:xfrm>
          <a:custGeom>
            <a:avLst/>
            <a:gdLst>
              <a:gd name="connsiteX0" fmla="*/ 42782 w 1114243"/>
              <a:gd name="connsiteY0" fmla="*/ 0 h 1113055"/>
              <a:gd name="connsiteX1" fmla="*/ 1071461 w 1114243"/>
              <a:gd name="connsiteY1" fmla="*/ 0 h 1113055"/>
              <a:gd name="connsiteX2" fmla="*/ 1114243 w 1114243"/>
              <a:gd name="connsiteY2" fmla="*/ 42733 h 1113055"/>
              <a:gd name="connsiteX3" fmla="*/ 1114243 w 1114243"/>
              <a:gd name="connsiteY3" fmla="*/ 1070322 h 1113055"/>
              <a:gd name="connsiteX4" fmla="*/ 1071461 w 1114243"/>
              <a:gd name="connsiteY4" fmla="*/ 1113055 h 1113055"/>
              <a:gd name="connsiteX5" fmla="*/ 42782 w 1114243"/>
              <a:gd name="connsiteY5" fmla="*/ 1113055 h 1113055"/>
              <a:gd name="connsiteX6" fmla="*/ 0 w 1114243"/>
              <a:gd name="connsiteY6" fmla="*/ 1070322 h 1113055"/>
              <a:gd name="connsiteX7" fmla="*/ 0 w 1114243"/>
              <a:gd name="connsiteY7" fmla="*/ 42733 h 1113055"/>
              <a:gd name="connsiteX8" fmla="*/ 42782 w 1114243"/>
              <a:gd name="connsiteY8" fmla="*/ 0 h 111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4243" h="1113055">
                <a:moveTo>
                  <a:pt x="42782" y="0"/>
                </a:moveTo>
                <a:lnTo>
                  <a:pt x="1071461" y="0"/>
                </a:lnTo>
                <a:cubicBezTo>
                  <a:pt x="1095089" y="0"/>
                  <a:pt x="1114243" y="19132"/>
                  <a:pt x="1114243" y="42733"/>
                </a:cubicBezTo>
                <a:lnTo>
                  <a:pt x="1114243" y="1070322"/>
                </a:lnTo>
                <a:cubicBezTo>
                  <a:pt x="1114243" y="1093923"/>
                  <a:pt x="1095089" y="1113055"/>
                  <a:pt x="1071461" y="1113055"/>
                </a:cubicBezTo>
                <a:lnTo>
                  <a:pt x="42782" y="1113055"/>
                </a:lnTo>
                <a:cubicBezTo>
                  <a:pt x="19154" y="1113055"/>
                  <a:pt x="0" y="1093923"/>
                  <a:pt x="0" y="1070322"/>
                </a:cubicBezTo>
                <a:lnTo>
                  <a:pt x="0" y="42733"/>
                </a:lnTo>
                <a:cubicBezTo>
                  <a:pt x="0" y="19132"/>
                  <a:pt x="19154" y="0"/>
                  <a:pt x="4278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33" name="Espace réservé pour une image  31">
            <a:extLst>
              <a:ext uri="{FF2B5EF4-FFF2-40B4-BE49-F238E27FC236}">
                <a16:creationId xmlns:a16="http://schemas.microsoft.com/office/drawing/2014/main" id="{36BE01A8-330F-4FEE-1540-759E4A1A59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8061" y="305607"/>
            <a:ext cx="2322576" cy="913797"/>
          </a:xfrm>
          <a:noFill/>
        </p:spPr>
        <p:txBody>
          <a:bodyPr anchor="ctr" anchorCtr="1">
            <a:normAutofit/>
          </a:bodyPr>
          <a:lstStyle>
            <a:lvl1pPr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r>
              <a:rPr lang="fr-FR" dirty="0"/>
              <a:t>Logo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88B987-6DB1-9026-679F-B5C5938B9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89A81D-1446-4FB5-62C1-E2DE70692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83696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éditable 2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2D0838-4844-2B8E-0E6E-9DCB6B516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404896" y="334324"/>
            <a:ext cx="2396490" cy="21575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AAABE37-1CD9-B1F9-4393-E29F018C46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0224" y="1832218"/>
            <a:ext cx="2316607" cy="2050861"/>
          </a:xfrm>
          <a:prstGeom prst="rect">
            <a:avLst/>
          </a:prstGeom>
        </p:spPr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C7408071-2A5A-5CF4-FA5F-65AAE2519C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98534" y="875676"/>
            <a:ext cx="3073730" cy="2192360"/>
          </a:xfrm>
          <a:custGeom>
            <a:avLst/>
            <a:gdLst>
              <a:gd name="connsiteX0" fmla="*/ 42424 w 3073730"/>
              <a:gd name="connsiteY0" fmla="*/ 0 h 2192360"/>
              <a:gd name="connsiteX1" fmla="*/ 3031306 w 3073730"/>
              <a:gd name="connsiteY1" fmla="*/ 0 h 2192360"/>
              <a:gd name="connsiteX2" fmla="*/ 3073730 w 3073730"/>
              <a:gd name="connsiteY2" fmla="*/ 42364 h 2192360"/>
              <a:gd name="connsiteX3" fmla="*/ 3073730 w 3073730"/>
              <a:gd name="connsiteY3" fmla="*/ 2149997 h 2192360"/>
              <a:gd name="connsiteX4" fmla="*/ 3031306 w 3073730"/>
              <a:gd name="connsiteY4" fmla="*/ 2192360 h 2192360"/>
              <a:gd name="connsiteX5" fmla="*/ 42424 w 3073730"/>
              <a:gd name="connsiteY5" fmla="*/ 2192360 h 2192360"/>
              <a:gd name="connsiteX6" fmla="*/ 0 w 3073730"/>
              <a:gd name="connsiteY6" fmla="*/ 2149997 h 2192360"/>
              <a:gd name="connsiteX7" fmla="*/ 0 w 3073730"/>
              <a:gd name="connsiteY7" fmla="*/ 42364 h 2192360"/>
              <a:gd name="connsiteX8" fmla="*/ 42424 w 3073730"/>
              <a:gd name="connsiteY8" fmla="*/ 0 h 219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3730" h="2192360">
                <a:moveTo>
                  <a:pt x="42424" y="0"/>
                </a:moveTo>
                <a:lnTo>
                  <a:pt x="3031306" y="0"/>
                </a:lnTo>
                <a:cubicBezTo>
                  <a:pt x="3054736" y="0"/>
                  <a:pt x="3073730" y="18967"/>
                  <a:pt x="3073730" y="42364"/>
                </a:cubicBezTo>
                <a:lnTo>
                  <a:pt x="3073730" y="2149997"/>
                </a:lnTo>
                <a:cubicBezTo>
                  <a:pt x="3073730" y="2173394"/>
                  <a:pt x="3054736" y="2192360"/>
                  <a:pt x="3031306" y="2192360"/>
                </a:cubicBezTo>
                <a:lnTo>
                  <a:pt x="42424" y="2192360"/>
                </a:lnTo>
                <a:cubicBezTo>
                  <a:pt x="18994" y="2192360"/>
                  <a:pt x="0" y="2173394"/>
                  <a:pt x="0" y="2149997"/>
                </a:cubicBezTo>
                <a:lnTo>
                  <a:pt x="0" y="42364"/>
                </a:lnTo>
                <a:cubicBezTo>
                  <a:pt x="0" y="18967"/>
                  <a:pt x="18994" y="0"/>
                  <a:pt x="42424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1000"/>
            </a:lvl1pPr>
          </a:lstStyle>
          <a:p>
            <a:endParaRPr lang="fr-FR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95E569D-1470-231E-660D-69B9289754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4434840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4854A8E-8412-28EF-59A7-18E5FD48A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4434840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Espace réservé pour une image  31">
            <a:extLst>
              <a:ext uri="{FF2B5EF4-FFF2-40B4-BE49-F238E27FC236}">
                <a16:creationId xmlns:a16="http://schemas.microsoft.com/office/drawing/2014/main" id="{065E4D4D-F91A-ACBC-4876-20F2696F93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8061" y="305607"/>
            <a:ext cx="2322576" cy="913797"/>
          </a:xfrm>
          <a:noFill/>
        </p:spPr>
        <p:txBody>
          <a:bodyPr anchor="ctr" anchorCtr="1">
            <a:normAutofit/>
          </a:bodyPr>
          <a:lstStyle>
            <a:lvl1pPr>
              <a:lnSpc>
                <a:spcPct val="100000"/>
              </a:lnSpc>
              <a:defRPr sz="1000" b="0" i="0">
                <a:latin typeface="Arial" panose="020B0604020202020204" pitchFamily="34" charset="0"/>
              </a:defRPr>
            </a:lvl1pPr>
          </a:lstStyle>
          <a:p>
            <a:r>
              <a:rPr lang="fr-F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9189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1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3EAB7F9-0099-0D6D-9F91-FE78561DE5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228" y="255888"/>
            <a:ext cx="2112468" cy="9933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20E8FD8-F0BB-AB3D-545C-2D3AC1A696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9518" y="-149747"/>
            <a:ext cx="5084481" cy="402006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00A572-E3E0-6890-2CA6-7A3038990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C2D656-F878-EA45-D212-D6B5822A2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0621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2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DA600DD-04AC-F5D6-769E-6A6022711C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3864" y="327604"/>
            <a:ext cx="4135120" cy="355856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95E569D-1470-231E-660D-69B9289754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4434840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4854A8E-8412-28EF-59A7-18E5FD48A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4434840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4C3B48-50A6-560B-B934-A3A4EEF5447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228" y="255888"/>
            <a:ext cx="2112468" cy="9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12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3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20E8FD8-F0BB-AB3D-545C-2D3AC1A696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9517" y="-149747"/>
            <a:ext cx="5084483" cy="402006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00A572-E3E0-6890-2CA6-7A3038990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C2D656-F878-EA45-D212-D6B5822A2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02E886-7EC8-19AB-6DE1-08123ED0E0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228" y="255888"/>
            <a:ext cx="2112468" cy="9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50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4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20E8FD8-F0BB-AB3D-545C-2D3AC1A696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9517" y="-132982"/>
            <a:ext cx="5084483" cy="398653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00A572-E3E0-6890-2CA6-7A3038990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200"/>
              </a:lnSpc>
              <a:defRPr sz="31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C2D656-F878-EA45-D212-D6B5822A2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FB48FA-BB2B-8652-C243-C9421088F6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228" y="255888"/>
            <a:ext cx="2112468" cy="9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56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Version 5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20E8FD8-F0BB-AB3D-545C-2D3AC1A696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0722" y="-132982"/>
            <a:ext cx="5042071" cy="39865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00A572-E3E0-6890-2CA6-7A3038990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229" y="1667933"/>
            <a:ext cx="5028008" cy="14900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ts val="3200"/>
              </a:lnSpc>
              <a:tabLst>
                <a:tab pos="2790825" algn="l"/>
              </a:tabLst>
              <a:defRPr sz="31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C2D656-F878-EA45-D212-D6B5822A2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227" y="3186473"/>
            <a:ext cx="5028009" cy="1125140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5EF374-37C6-029D-8B5E-084DB94ADD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228" y="255888"/>
            <a:ext cx="2112468" cy="9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13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éparateur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900" y="821231"/>
            <a:ext cx="6172200" cy="17907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3800"/>
              </a:lnSpc>
              <a:defRPr sz="35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2638028"/>
            <a:ext cx="6172200" cy="1241822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 dirty="0"/>
              <a:t>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17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éparateur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2C78D2-CA94-18B8-7036-BA44E3A2A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075" y="821231"/>
            <a:ext cx="6165850" cy="17907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3800"/>
              </a:lnSpc>
              <a:defRPr sz="35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EEEAD3B-9890-84F5-9C5E-C276D6B31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2638028"/>
            <a:ext cx="6172200" cy="1241822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 dirty="0"/>
              <a:t>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414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vedette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900" y="1428750"/>
            <a:ext cx="6172200" cy="228600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ctr">
              <a:lnSpc>
                <a:spcPts val="3200"/>
              </a:lnSpc>
              <a:defRPr sz="28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317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rase vedette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508113-204D-4797-FBDE-C4DF7BC26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428750"/>
            <a:ext cx="6172200" cy="228600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ctr">
              <a:lnSpc>
                <a:spcPts val="3200"/>
              </a:lnSpc>
              <a:defRPr sz="28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954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900"/>
              </a:lnSpc>
              <a:defRPr sz="27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0622"/>
            <a:ext cx="7886700" cy="3144795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84C2F9-8441-EDB8-E082-48DF988C32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94345"/>
            <a:ext cx="1611757" cy="1456690"/>
          </a:xfrm>
          <a:prstGeom prst="rect">
            <a:avLst/>
          </a:prstGeom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F2FA097-71F7-2697-6D68-E2BCAC5FA2F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8650" y="1104373"/>
            <a:ext cx="7891272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5AC895F-7563-2CEE-C8FC-33BA475FB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25489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8095D4-B4C0-59E3-685F-E4C5D975F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612624"/>
            <a:ext cx="3886200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EDE6917-DE6A-E600-4893-7E3D67309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612624"/>
            <a:ext cx="3886200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665F2A0-CAF9-B8A1-6CBD-BFA935FB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900"/>
              </a:lnSpc>
              <a:defRPr sz="27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3A53F49-93FF-62DF-53C7-060A969A81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94345"/>
            <a:ext cx="1611757" cy="1456690"/>
          </a:xfrm>
          <a:prstGeom prst="rect">
            <a:avLst/>
          </a:prstGeom>
        </p:spPr>
      </p:pic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F1976DF0-5D2D-6935-F702-A24DEFD8DCD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8650" y="1104373"/>
            <a:ext cx="7891272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1707DC05-F130-1BAB-A8F1-5D960369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28837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DDFE4C9-23A2-C23B-8291-CA2B8F1203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0CE3D3D-1218-6360-F626-426C6EBE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900"/>
              </a:lnSpc>
              <a:defRPr sz="27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F223A2C-4792-71F3-DAF1-FABF273AA55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8650" y="1105398"/>
            <a:ext cx="7891272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3B3445-5A17-4F90-0622-743BC7B7B93C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28653" y="1612624"/>
            <a:ext cx="2582063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3C2A1-E40F-330A-70C4-3D206EB14EE4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284768" y="1612624"/>
            <a:ext cx="2582063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81D1F8-E7E5-1155-FB5A-B23582F49EF0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5940883" y="1612624"/>
            <a:ext cx="2582063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47A0F8-DAC8-5DCA-B2E9-7A90388BE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93616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 colonnes -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19724"/>
            <a:ext cx="7898523" cy="80523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2900"/>
              </a:lnSpc>
              <a:defRPr sz="2700" b="1" i="0" baseline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311639"/>
            <a:ext cx="3112426" cy="3446521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buNone/>
              <a:defRPr sz="17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4B0DCB2-9E4D-7C56-5A13-9D0FC6745C7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888317" y="1311639"/>
            <a:ext cx="4626864" cy="344728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6AF462-B354-C947-E403-42A5375C6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4700"/>
            <a:ext cx="3215221" cy="18288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5E61D0-4117-5127-69D8-1921B170BD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79693C5-D54E-E1EE-8F84-4E8D031F5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71181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2 colonnes - Vert">
    <p:bg>
      <p:bgPr>
        <a:solidFill>
          <a:srgbClr val="046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76BBCDD-97C3-EE5D-F79C-330CFCA1D8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44E7B1C-5420-9E2F-4161-F4B72B50E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19724"/>
            <a:ext cx="7891752" cy="80523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2900"/>
              </a:lnSpc>
              <a:defRPr sz="2700" b="1" i="0" baseline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DAF40CC-CDE6-1DCD-ED45-95CBDA3F1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311639"/>
            <a:ext cx="3112426" cy="3446521"/>
          </a:xfrm>
        </p:spPr>
        <p:txBody>
          <a:bodyPr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buNone/>
              <a:defRPr sz="17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017B9-FC7F-CD9A-5CB5-72DDC6A2E2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9" y="3314700"/>
            <a:ext cx="3207223" cy="182880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EB30D20-AB9D-689B-2609-F912C8FC549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888317" y="1306285"/>
            <a:ext cx="4626864" cy="34518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66025A2A-AC4E-5D23-3106-66517CD2C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320102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photo forme - Jaune">
    <p:bg>
      <p:bgPr>
        <a:solidFill>
          <a:srgbClr val="FCF5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78C2ED-7F5D-CAE4-85ED-7D318897C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211561"/>
            <a:ext cx="1611757" cy="1456690"/>
          </a:xfrm>
          <a:prstGeom prst="rect">
            <a:avLst/>
          </a:prstGeom>
        </p:spPr>
      </p:pic>
      <p:sp>
        <p:nvSpPr>
          <p:cNvPr id="2" name="Espace réservé pour une image  11">
            <a:extLst>
              <a:ext uri="{FF2B5EF4-FFF2-40B4-BE49-F238E27FC236}">
                <a16:creationId xmlns:a16="http://schemas.microsoft.com/office/drawing/2014/main" id="{2BC75AE1-CDB2-EFAF-4B28-D2FFF5830A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80000" y="0"/>
            <a:ext cx="4064909" cy="5143500"/>
          </a:xfrm>
          <a:custGeom>
            <a:avLst/>
            <a:gdLst>
              <a:gd name="connsiteX0" fmla="*/ 1707108 w 4064909"/>
              <a:gd name="connsiteY0" fmla="*/ 0 h 5143500"/>
              <a:gd name="connsiteX1" fmla="*/ 4064909 w 4064909"/>
              <a:gd name="connsiteY1" fmla="*/ 0 h 5143500"/>
              <a:gd name="connsiteX2" fmla="*/ 4064909 w 4064909"/>
              <a:gd name="connsiteY2" fmla="*/ 5143500 h 5143500"/>
              <a:gd name="connsiteX3" fmla="*/ 2012223 w 4064909"/>
              <a:gd name="connsiteY3" fmla="*/ 5143500 h 5143500"/>
              <a:gd name="connsiteX4" fmla="*/ 853554 w 4064909"/>
              <a:gd name="connsiteY4" fmla="*/ 3548477 h 5143500"/>
              <a:gd name="connsiteX5" fmla="*/ 0 w 4064909"/>
              <a:gd name="connsiteY5" fmla="*/ 2071249 h 5143500"/>
              <a:gd name="connsiteX6" fmla="*/ 1707108 w 4064909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4909" h="5143500">
                <a:moveTo>
                  <a:pt x="1707108" y="0"/>
                </a:moveTo>
                <a:lnTo>
                  <a:pt x="4064909" y="0"/>
                </a:lnTo>
                <a:lnTo>
                  <a:pt x="4064909" y="5143500"/>
                </a:lnTo>
                <a:lnTo>
                  <a:pt x="2012223" y="5143500"/>
                </a:lnTo>
                <a:cubicBezTo>
                  <a:pt x="1062403" y="5143500"/>
                  <a:pt x="1115606" y="4023979"/>
                  <a:pt x="853554" y="3548477"/>
                </a:cubicBezTo>
                <a:cubicBezTo>
                  <a:pt x="630562" y="3143845"/>
                  <a:pt x="0" y="2764903"/>
                  <a:pt x="0" y="2071249"/>
                </a:cubicBezTo>
                <a:cubicBezTo>
                  <a:pt x="0" y="940856"/>
                  <a:pt x="1437566" y="561913"/>
                  <a:pt x="170710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12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99551B-AD82-E082-CE06-06DC5E13C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612624"/>
            <a:ext cx="4295618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954F9E-319C-555C-0076-0187EB64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900"/>
              </a:lnSpc>
              <a:defRPr sz="27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36B312C-748D-0E83-9D22-B6E10757F7E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8650" y="1106424"/>
            <a:ext cx="7891272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59CD1D5E-4E74-7918-2E9C-523E654D4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08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54930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photo forme - Vert">
    <p:bg>
      <p:bgPr>
        <a:solidFill>
          <a:srgbClr val="046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11">
            <a:extLst>
              <a:ext uri="{FF2B5EF4-FFF2-40B4-BE49-F238E27FC236}">
                <a16:creationId xmlns:a16="http://schemas.microsoft.com/office/drawing/2014/main" id="{A16FC536-32FD-0AB5-CD99-D54A6D2BAD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80000" y="0"/>
            <a:ext cx="4064909" cy="5143500"/>
          </a:xfrm>
          <a:custGeom>
            <a:avLst/>
            <a:gdLst>
              <a:gd name="connsiteX0" fmla="*/ 1707108 w 4064909"/>
              <a:gd name="connsiteY0" fmla="*/ 0 h 5143500"/>
              <a:gd name="connsiteX1" fmla="*/ 4064909 w 4064909"/>
              <a:gd name="connsiteY1" fmla="*/ 0 h 5143500"/>
              <a:gd name="connsiteX2" fmla="*/ 4064909 w 4064909"/>
              <a:gd name="connsiteY2" fmla="*/ 5143500 h 5143500"/>
              <a:gd name="connsiteX3" fmla="*/ 2012223 w 4064909"/>
              <a:gd name="connsiteY3" fmla="*/ 5143500 h 5143500"/>
              <a:gd name="connsiteX4" fmla="*/ 853554 w 4064909"/>
              <a:gd name="connsiteY4" fmla="*/ 3548477 h 5143500"/>
              <a:gd name="connsiteX5" fmla="*/ 0 w 4064909"/>
              <a:gd name="connsiteY5" fmla="*/ 2071249 h 5143500"/>
              <a:gd name="connsiteX6" fmla="*/ 1707108 w 4064909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4909" h="5143500">
                <a:moveTo>
                  <a:pt x="1707108" y="0"/>
                </a:moveTo>
                <a:lnTo>
                  <a:pt x="4064909" y="0"/>
                </a:lnTo>
                <a:lnTo>
                  <a:pt x="4064909" y="5143500"/>
                </a:lnTo>
                <a:lnTo>
                  <a:pt x="2012223" y="5143500"/>
                </a:lnTo>
                <a:cubicBezTo>
                  <a:pt x="1062403" y="5143500"/>
                  <a:pt x="1115606" y="4023979"/>
                  <a:pt x="853554" y="3548477"/>
                </a:cubicBezTo>
                <a:cubicBezTo>
                  <a:pt x="630562" y="3143845"/>
                  <a:pt x="0" y="2764903"/>
                  <a:pt x="0" y="2071249"/>
                </a:cubicBezTo>
                <a:cubicBezTo>
                  <a:pt x="0" y="940856"/>
                  <a:pt x="1437566" y="561913"/>
                  <a:pt x="1707108" y="0"/>
                </a:cubicBezTo>
                <a:close/>
              </a:path>
            </a:pathLst>
          </a:custGeo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1200" b="0" i="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835F891-1A3B-121C-F382-37D7E762D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612624"/>
            <a:ext cx="4295618" cy="3145536"/>
          </a:xfrm>
        </p:spPr>
        <p:txBody>
          <a:bodyPr wrap="square">
            <a:no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chemeClr val="accent3"/>
              </a:buCl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5C2A36-F097-6485-82BD-7AB0C695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900"/>
              </a:lnSpc>
              <a:defRPr sz="27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D59BA3C0-66E2-CB90-39DF-CDBF415E475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8650" y="1106424"/>
            <a:ext cx="7891272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 i="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969399-7EA2-2089-F903-22FD52CBC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211561"/>
            <a:ext cx="1611757" cy="1456690"/>
          </a:xfrm>
          <a:prstGeom prst="rect">
            <a:avLst/>
          </a:prstGeom>
        </p:spPr>
      </p:pic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B14FEDF-DEB3-45D6-B906-27B12F944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08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85782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B16207D-238A-5BC6-27CC-CF4822A943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06BAC54-6912-BD05-47D1-D55E4A04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900"/>
              </a:lnSpc>
              <a:defRPr sz="27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9CAF1701-4F19-77A3-4102-A9F484907EE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8650" y="1106424"/>
            <a:ext cx="7891272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8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BC46D6AD-7044-2101-2A5F-2ACCE4D51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640540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889556EA-4615-90AB-FB71-50A7C197B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016238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pour une image  24">
            <a:extLst>
              <a:ext uri="{FF2B5EF4-FFF2-40B4-BE49-F238E27FC236}">
                <a16:creationId xmlns:a16="http://schemas.microsoft.com/office/drawing/2014/main" id="{0E368594-7BFA-3CAC-4049-27AC0648DC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94828" y="382772"/>
            <a:ext cx="3445215" cy="4373527"/>
          </a:xfrm>
          <a:custGeom>
            <a:avLst/>
            <a:gdLst>
              <a:gd name="connsiteX0" fmla="*/ 42941 w 3445215"/>
              <a:gd name="connsiteY0" fmla="*/ 0 h 4373527"/>
              <a:gd name="connsiteX1" fmla="*/ 3402275 w 3445215"/>
              <a:gd name="connsiteY1" fmla="*/ 0 h 4373527"/>
              <a:gd name="connsiteX2" fmla="*/ 3445215 w 3445215"/>
              <a:gd name="connsiteY2" fmla="*/ 42980 h 4373527"/>
              <a:gd name="connsiteX3" fmla="*/ 3445215 w 3445215"/>
              <a:gd name="connsiteY3" fmla="*/ 4330547 h 4373527"/>
              <a:gd name="connsiteX4" fmla="*/ 3402275 w 3445215"/>
              <a:gd name="connsiteY4" fmla="*/ 4373527 h 4373527"/>
              <a:gd name="connsiteX5" fmla="*/ 42941 w 3445215"/>
              <a:gd name="connsiteY5" fmla="*/ 4373527 h 4373527"/>
              <a:gd name="connsiteX6" fmla="*/ 0 w 3445215"/>
              <a:gd name="connsiteY6" fmla="*/ 4330547 h 4373527"/>
              <a:gd name="connsiteX7" fmla="*/ 0 w 3445215"/>
              <a:gd name="connsiteY7" fmla="*/ 42980 h 4373527"/>
              <a:gd name="connsiteX8" fmla="*/ 42941 w 3445215"/>
              <a:gd name="connsiteY8" fmla="*/ 0 h 43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5215" h="4373527">
                <a:moveTo>
                  <a:pt x="42941" y="0"/>
                </a:moveTo>
                <a:lnTo>
                  <a:pt x="3402275" y="0"/>
                </a:lnTo>
                <a:cubicBezTo>
                  <a:pt x="3425990" y="0"/>
                  <a:pt x="3445215" y="19243"/>
                  <a:pt x="3445215" y="42980"/>
                </a:cubicBezTo>
                <a:lnTo>
                  <a:pt x="3445215" y="4330547"/>
                </a:lnTo>
                <a:cubicBezTo>
                  <a:pt x="3445215" y="4354284"/>
                  <a:pt x="3425990" y="4373527"/>
                  <a:pt x="3402275" y="4373527"/>
                </a:cubicBezTo>
                <a:lnTo>
                  <a:pt x="42941" y="4373527"/>
                </a:lnTo>
                <a:cubicBezTo>
                  <a:pt x="19225" y="4373527"/>
                  <a:pt x="0" y="4354284"/>
                  <a:pt x="0" y="4330547"/>
                </a:cubicBezTo>
                <a:lnTo>
                  <a:pt x="0" y="42980"/>
                </a:lnTo>
                <a:cubicBezTo>
                  <a:pt x="0" y="19243"/>
                  <a:pt x="19225" y="0"/>
                  <a:pt x="42941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99FD343-4C41-66B6-18CD-2B26A57397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619881"/>
            <a:ext cx="4379976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313716-6662-7902-6216-8C9450BF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4379976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700"/>
              </a:lnSpc>
              <a:defRPr sz="25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FA2F0063-08C6-04C1-E310-FD3B35D4144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8650" y="1097280"/>
            <a:ext cx="4379976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E7FE7D-BF4C-4186-1E2D-C052E8EB5F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4E4295-5DC1-4FCC-ED82-5F4D12FA8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914400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78C2ED-7F5D-CAE4-85ED-7D318897C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629859" y="219056"/>
            <a:ext cx="1611757" cy="1456690"/>
          </a:xfrm>
          <a:prstGeom prst="rect">
            <a:avLst/>
          </a:prstGeom>
        </p:spPr>
      </p:pic>
      <p:sp>
        <p:nvSpPr>
          <p:cNvPr id="6" name="Espace réservé pour une image  24">
            <a:extLst>
              <a:ext uri="{FF2B5EF4-FFF2-40B4-BE49-F238E27FC236}">
                <a16:creationId xmlns:a16="http://schemas.microsoft.com/office/drawing/2014/main" id="{77BF4005-AA40-D7A4-9234-DB7F0A7B79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3044" y="384987"/>
            <a:ext cx="3445215" cy="4373527"/>
          </a:xfrm>
          <a:custGeom>
            <a:avLst/>
            <a:gdLst>
              <a:gd name="connsiteX0" fmla="*/ 42941 w 3445215"/>
              <a:gd name="connsiteY0" fmla="*/ 0 h 4373527"/>
              <a:gd name="connsiteX1" fmla="*/ 3402275 w 3445215"/>
              <a:gd name="connsiteY1" fmla="*/ 0 h 4373527"/>
              <a:gd name="connsiteX2" fmla="*/ 3445215 w 3445215"/>
              <a:gd name="connsiteY2" fmla="*/ 42980 h 4373527"/>
              <a:gd name="connsiteX3" fmla="*/ 3445215 w 3445215"/>
              <a:gd name="connsiteY3" fmla="*/ 4330547 h 4373527"/>
              <a:gd name="connsiteX4" fmla="*/ 3402275 w 3445215"/>
              <a:gd name="connsiteY4" fmla="*/ 4373527 h 4373527"/>
              <a:gd name="connsiteX5" fmla="*/ 42941 w 3445215"/>
              <a:gd name="connsiteY5" fmla="*/ 4373527 h 4373527"/>
              <a:gd name="connsiteX6" fmla="*/ 0 w 3445215"/>
              <a:gd name="connsiteY6" fmla="*/ 4330547 h 4373527"/>
              <a:gd name="connsiteX7" fmla="*/ 0 w 3445215"/>
              <a:gd name="connsiteY7" fmla="*/ 42980 h 4373527"/>
              <a:gd name="connsiteX8" fmla="*/ 42941 w 3445215"/>
              <a:gd name="connsiteY8" fmla="*/ 0 h 437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45215" h="4373527">
                <a:moveTo>
                  <a:pt x="42941" y="0"/>
                </a:moveTo>
                <a:lnTo>
                  <a:pt x="3402275" y="0"/>
                </a:lnTo>
                <a:cubicBezTo>
                  <a:pt x="3425990" y="0"/>
                  <a:pt x="3445215" y="19243"/>
                  <a:pt x="3445215" y="42980"/>
                </a:cubicBezTo>
                <a:lnTo>
                  <a:pt x="3445215" y="4330547"/>
                </a:lnTo>
                <a:cubicBezTo>
                  <a:pt x="3445215" y="4354284"/>
                  <a:pt x="3425990" y="4373527"/>
                  <a:pt x="3402275" y="4373527"/>
                </a:cubicBezTo>
                <a:lnTo>
                  <a:pt x="42941" y="4373527"/>
                </a:lnTo>
                <a:cubicBezTo>
                  <a:pt x="19225" y="4373527"/>
                  <a:pt x="0" y="4354284"/>
                  <a:pt x="0" y="4330547"/>
                </a:cubicBezTo>
                <a:lnTo>
                  <a:pt x="0" y="42980"/>
                </a:lnTo>
                <a:cubicBezTo>
                  <a:pt x="0" y="19243"/>
                  <a:pt x="19225" y="0"/>
                  <a:pt x="42941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5F9879-D86C-E4AE-E197-EB310D76F2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8853" y="1612624"/>
            <a:ext cx="4572000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906FCF-B43D-9437-A960-4B7274B01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853" y="419724"/>
            <a:ext cx="45720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700"/>
              </a:lnSpc>
              <a:defRPr sz="25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E5ED3AD2-8929-85C3-AB95-B8EBE3B77DA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128853" y="1097280"/>
            <a:ext cx="4572000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B8FE58AC-4BC0-5C38-5006-84E6BACC2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40333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sur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335EE040-706C-2AFD-251F-19BE9C977E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5684" y="1628307"/>
            <a:ext cx="2529634" cy="3127438"/>
          </a:xfrm>
          <a:custGeom>
            <a:avLst/>
            <a:gdLst>
              <a:gd name="connsiteX0" fmla="*/ 42396 w 2529634"/>
              <a:gd name="connsiteY0" fmla="*/ 0 h 3127438"/>
              <a:gd name="connsiteX1" fmla="*/ 2487237 w 2529634"/>
              <a:gd name="connsiteY1" fmla="*/ 0 h 3127438"/>
              <a:gd name="connsiteX2" fmla="*/ 2529634 w 2529634"/>
              <a:gd name="connsiteY2" fmla="*/ 42454 h 3127438"/>
              <a:gd name="connsiteX3" fmla="*/ 2529634 w 2529634"/>
              <a:gd name="connsiteY3" fmla="*/ 3084984 h 3127438"/>
              <a:gd name="connsiteX4" fmla="*/ 2487237 w 2529634"/>
              <a:gd name="connsiteY4" fmla="*/ 3127438 h 3127438"/>
              <a:gd name="connsiteX5" fmla="*/ 42396 w 2529634"/>
              <a:gd name="connsiteY5" fmla="*/ 3127438 h 3127438"/>
              <a:gd name="connsiteX6" fmla="*/ 0 w 2529634"/>
              <a:gd name="connsiteY6" fmla="*/ 3084984 h 3127438"/>
              <a:gd name="connsiteX7" fmla="*/ 0 w 2529634"/>
              <a:gd name="connsiteY7" fmla="*/ 42454 h 3127438"/>
              <a:gd name="connsiteX8" fmla="*/ 42396 w 2529634"/>
              <a:gd name="connsiteY8" fmla="*/ 0 h 312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9634" h="3127438">
                <a:moveTo>
                  <a:pt x="42396" y="0"/>
                </a:moveTo>
                <a:lnTo>
                  <a:pt x="2487237" y="0"/>
                </a:lnTo>
                <a:cubicBezTo>
                  <a:pt x="2510652" y="0"/>
                  <a:pt x="2529634" y="19007"/>
                  <a:pt x="2529634" y="42454"/>
                </a:cubicBezTo>
                <a:lnTo>
                  <a:pt x="2529634" y="3084984"/>
                </a:lnTo>
                <a:cubicBezTo>
                  <a:pt x="2529634" y="3108431"/>
                  <a:pt x="2510652" y="3127438"/>
                  <a:pt x="2487237" y="3127438"/>
                </a:cubicBezTo>
                <a:lnTo>
                  <a:pt x="42396" y="3127438"/>
                </a:lnTo>
                <a:cubicBezTo>
                  <a:pt x="18981" y="3127438"/>
                  <a:pt x="0" y="3108431"/>
                  <a:pt x="0" y="3084984"/>
                </a:cubicBezTo>
                <a:lnTo>
                  <a:pt x="0" y="42454"/>
                </a:lnTo>
                <a:cubicBezTo>
                  <a:pt x="0" y="19007"/>
                  <a:pt x="18981" y="0"/>
                  <a:pt x="4239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defRPr sz="1000"/>
            </a:lvl1pPr>
          </a:lstStyle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DFE4C9-23A2-C23B-8291-CA2B8F1203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0CE3D3D-1218-6360-F626-426C6EBE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900"/>
              </a:lnSpc>
              <a:defRPr sz="27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F223A2C-4792-71F3-DAF1-FABF273AA55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8650" y="1106424"/>
            <a:ext cx="7891272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700EC53F-9EC6-6662-6089-BB3E19ED90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90288" y="1628307"/>
            <a:ext cx="2529634" cy="3127438"/>
          </a:xfrm>
          <a:custGeom>
            <a:avLst/>
            <a:gdLst>
              <a:gd name="connsiteX0" fmla="*/ 42396 w 2529634"/>
              <a:gd name="connsiteY0" fmla="*/ 0 h 3127438"/>
              <a:gd name="connsiteX1" fmla="*/ 2487237 w 2529634"/>
              <a:gd name="connsiteY1" fmla="*/ 0 h 3127438"/>
              <a:gd name="connsiteX2" fmla="*/ 2529634 w 2529634"/>
              <a:gd name="connsiteY2" fmla="*/ 42454 h 3127438"/>
              <a:gd name="connsiteX3" fmla="*/ 2529634 w 2529634"/>
              <a:gd name="connsiteY3" fmla="*/ 3084984 h 3127438"/>
              <a:gd name="connsiteX4" fmla="*/ 2487237 w 2529634"/>
              <a:gd name="connsiteY4" fmla="*/ 3127438 h 3127438"/>
              <a:gd name="connsiteX5" fmla="*/ 42396 w 2529634"/>
              <a:gd name="connsiteY5" fmla="*/ 3127438 h 3127438"/>
              <a:gd name="connsiteX6" fmla="*/ 0 w 2529634"/>
              <a:gd name="connsiteY6" fmla="*/ 3084984 h 3127438"/>
              <a:gd name="connsiteX7" fmla="*/ 0 w 2529634"/>
              <a:gd name="connsiteY7" fmla="*/ 42454 h 3127438"/>
              <a:gd name="connsiteX8" fmla="*/ 42396 w 2529634"/>
              <a:gd name="connsiteY8" fmla="*/ 0 h 312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9634" h="3127438">
                <a:moveTo>
                  <a:pt x="42396" y="0"/>
                </a:moveTo>
                <a:lnTo>
                  <a:pt x="2487237" y="0"/>
                </a:lnTo>
                <a:cubicBezTo>
                  <a:pt x="2510652" y="0"/>
                  <a:pt x="2529634" y="19007"/>
                  <a:pt x="2529634" y="42454"/>
                </a:cubicBezTo>
                <a:lnTo>
                  <a:pt x="2529634" y="3084984"/>
                </a:lnTo>
                <a:cubicBezTo>
                  <a:pt x="2529634" y="3108431"/>
                  <a:pt x="2510652" y="3127438"/>
                  <a:pt x="2487237" y="3127438"/>
                </a:cubicBezTo>
                <a:lnTo>
                  <a:pt x="42396" y="3127438"/>
                </a:lnTo>
                <a:cubicBezTo>
                  <a:pt x="18981" y="3127438"/>
                  <a:pt x="0" y="3108431"/>
                  <a:pt x="0" y="3084984"/>
                </a:cubicBezTo>
                <a:lnTo>
                  <a:pt x="0" y="42454"/>
                </a:lnTo>
                <a:cubicBezTo>
                  <a:pt x="0" y="19007"/>
                  <a:pt x="18981" y="0"/>
                  <a:pt x="4239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 algn="ctr">
              <a:defRPr sz="1000"/>
            </a:lvl1pPr>
          </a:lstStyle>
          <a:p>
            <a:endParaRPr lang="fr-FR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2B091-01BB-A0BB-26CF-734B6C183E29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28649" y="1612624"/>
            <a:ext cx="2529417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C4149629-4294-1959-0FA9-1C508E338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842977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A52E78FA-BD72-6D32-40EA-C7F546D6554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03081" y="395195"/>
            <a:ext cx="3436962" cy="2116666"/>
          </a:xfrm>
          <a:custGeom>
            <a:avLst/>
            <a:gdLst>
              <a:gd name="connsiteX0" fmla="*/ 42838 w 3436962"/>
              <a:gd name="connsiteY0" fmla="*/ 0 h 2116666"/>
              <a:gd name="connsiteX1" fmla="*/ 3394124 w 3436962"/>
              <a:gd name="connsiteY1" fmla="*/ 0 h 2116666"/>
              <a:gd name="connsiteX2" fmla="*/ 3436962 w 3436962"/>
              <a:gd name="connsiteY2" fmla="*/ 42781 h 2116666"/>
              <a:gd name="connsiteX3" fmla="*/ 3436962 w 3436962"/>
              <a:gd name="connsiteY3" fmla="*/ 2073886 h 2116666"/>
              <a:gd name="connsiteX4" fmla="*/ 3394124 w 3436962"/>
              <a:gd name="connsiteY4" fmla="*/ 2116666 h 2116666"/>
              <a:gd name="connsiteX5" fmla="*/ 42838 w 3436962"/>
              <a:gd name="connsiteY5" fmla="*/ 2116666 h 2116666"/>
              <a:gd name="connsiteX6" fmla="*/ 0 w 3436962"/>
              <a:gd name="connsiteY6" fmla="*/ 2073886 h 2116666"/>
              <a:gd name="connsiteX7" fmla="*/ 0 w 3436962"/>
              <a:gd name="connsiteY7" fmla="*/ 42781 h 2116666"/>
              <a:gd name="connsiteX8" fmla="*/ 42838 w 3436962"/>
              <a:gd name="connsiteY8" fmla="*/ 0 h 211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6962" h="2116666">
                <a:moveTo>
                  <a:pt x="42838" y="0"/>
                </a:moveTo>
                <a:lnTo>
                  <a:pt x="3394124" y="0"/>
                </a:lnTo>
                <a:cubicBezTo>
                  <a:pt x="3417782" y="0"/>
                  <a:pt x="3436962" y="19154"/>
                  <a:pt x="3436962" y="42781"/>
                </a:cubicBezTo>
                <a:lnTo>
                  <a:pt x="3436962" y="2073886"/>
                </a:lnTo>
                <a:cubicBezTo>
                  <a:pt x="3436962" y="2097513"/>
                  <a:pt x="3417782" y="2116666"/>
                  <a:pt x="3394124" y="2116666"/>
                </a:cubicBezTo>
                <a:lnTo>
                  <a:pt x="42838" y="2116666"/>
                </a:lnTo>
                <a:cubicBezTo>
                  <a:pt x="19179" y="2116666"/>
                  <a:pt x="0" y="2097513"/>
                  <a:pt x="0" y="2073886"/>
                </a:cubicBezTo>
                <a:lnTo>
                  <a:pt x="0" y="42781"/>
                </a:lnTo>
                <a:cubicBezTo>
                  <a:pt x="0" y="19154"/>
                  <a:pt x="19179" y="0"/>
                  <a:pt x="4283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AC32D77E-2C6F-6A3F-09AC-B11BE3A935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03081" y="2635215"/>
            <a:ext cx="3436962" cy="2116666"/>
          </a:xfrm>
          <a:custGeom>
            <a:avLst/>
            <a:gdLst>
              <a:gd name="connsiteX0" fmla="*/ 42838 w 3436962"/>
              <a:gd name="connsiteY0" fmla="*/ 0 h 2116666"/>
              <a:gd name="connsiteX1" fmla="*/ 3394124 w 3436962"/>
              <a:gd name="connsiteY1" fmla="*/ 0 h 2116666"/>
              <a:gd name="connsiteX2" fmla="*/ 3436962 w 3436962"/>
              <a:gd name="connsiteY2" fmla="*/ 42781 h 2116666"/>
              <a:gd name="connsiteX3" fmla="*/ 3436962 w 3436962"/>
              <a:gd name="connsiteY3" fmla="*/ 2073886 h 2116666"/>
              <a:gd name="connsiteX4" fmla="*/ 3394124 w 3436962"/>
              <a:gd name="connsiteY4" fmla="*/ 2116666 h 2116666"/>
              <a:gd name="connsiteX5" fmla="*/ 42838 w 3436962"/>
              <a:gd name="connsiteY5" fmla="*/ 2116666 h 2116666"/>
              <a:gd name="connsiteX6" fmla="*/ 0 w 3436962"/>
              <a:gd name="connsiteY6" fmla="*/ 2073886 h 2116666"/>
              <a:gd name="connsiteX7" fmla="*/ 0 w 3436962"/>
              <a:gd name="connsiteY7" fmla="*/ 42781 h 2116666"/>
              <a:gd name="connsiteX8" fmla="*/ 42838 w 3436962"/>
              <a:gd name="connsiteY8" fmla="*/ 0 h 211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6962" h="2116666">
                <a:moveTo>
                  <a:pt x="42838" y="0"/>
                </a:moveTo>
                <a:lnTo>
                  <a:pt x="3394124" y="0"/>
                </a:lnTo>
                <a:cubicBezTo>
                  <a:pt x="3417782" y="0"/>
                  <a:pt x="3436962" y="19154"/>
                  <a:pt x="3436962" y="42781"/>
                </a:cubicBezTo>
                <a:lnTo>
                  <a:pt x="3436962" y="2073886"/>
                </a:lnTo>
                <a:cubicBezTo>
                  <a:pt x="3436962" y="2097513"/>
                  <a:pt x="3417782" y="2116666"/>
                  <a:pt x="3394124" y="2116666"/>
                </a:cubicBezTo>
                <a:lnTo>
                  <a:pt x="42838" y="2116666"/>
                </a:lnTo>
                <a:cubicBezTo>
                  <a:pt x="19179" y="2116666"/>
                  <a:pt x="0" y="2097513"/>
                  <a:pt x="0" y="2073886"/>
                </a:cubicBezTo>
                <a:lnTo>
                  <a:pt x="0" y="42781"/>
                </a:lnTo>
                <a:cubicBezTo>
                  <a:pt x="0" y="19154"/>
                  <a:pt x="19179" y="0"/>
                  <a:pt x="4283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C5C1D-E382-FB0C-793D-E67584EA1A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612624"/>
            <a:ext cx="4379976" cy="3145536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33A1F0-0A88-6AC0-0C1B-2FE9BA74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4379976" cy="61459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2700"/>
              </a:lnSpc>
              <a:defRPr sz="25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57D6F354-2CD6-72C4-54E9-09255911721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8650" y="1097280"/>
            <a:ext cx="4379976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3096FD-1A94-5514-03E3-A7402F70F0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DCBBA8E-DBDC-A474-1E08-17EBB6DDEC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565640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78C2ED-7F5D-CAE4-85ED-7D318897C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629859" y="219056"/>
            <a:ext cx="1611757" cy="145669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5F9879-D86C-E4AE-E197-EB310D76F2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8853" y="1612624"/>
            <a:ext cx="4572000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906FCF-B43D-9437-A960-4B7274B01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853" y="419724"/>
            <a:ext cx="45720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700"/>
              </a:lnSpc>
              <a:defRPr sz="25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E5ED3AD2-8929-85C3-AB95-B8EBE3B77DA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128853" y="1097280"/>
            <a:ext cx="4572000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" name="Espace réservé pour une image  13">
            <a:extLst>
              <a:ext uri="{FF2B5EF4-FFF2-40B4-BE49-F238E27FC236}">
                <a16:creationId xmlns:a16="http://schemas.microsoft.com/office/drawing/2014/main" id="{718497DF-430A-8F06-7FD4-C7BF0C4301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3044" y="395195"/>
            <a:ext cx="3436962" cy="2116666"/>
          </a:xfrm>
          <a:custGeom>
            <a:avLst/>
            <a:gdLst>
              <a:gd name="connsiteX0" fmla="*/ 42838 w 3436962"/>
              <a:gd name="connsiteY0" fmla="*/ 0 h 2116666"/>
              <a:gd name="connsiteX1" fmla="*/ 3394124 w 3436962"/>
              <a:gd name="connsiteY1" fmla="*/ 0 h 2116666"/>
              <a:gd name="connsiteX2" fmla="*/ 3436962 w 3436962"/>
              <a:gd name="connsiteY2" fmla="*/ 42781 h 2116666"/>
              <a:gd name="connsiteX3" fmla="*/ 3436962 w 3436962"/>
              <a:gd name="connsiteY3" fmla="*/ 2073886 h 2116666"/>
              <a:gd name="connsiteX4" fmla="*/ 3394124 w 3436962"/>
              <a:gd name="connsiteY4" fmla="*/ 2116666 h 2116666"/>
              <a:gd name="connsiteX5" fmla="*/ 42838 w 3436962"/>
              <a:gd name="connsiteY5" fmla="*/ 2116666 h 2116666"/>
              <a:gd name="connsiteX6" fmla="*/ 0 w 3436962"/>
              <a:gd name="connsiteY6" fmla="*/ 2073886 h 2116666"/>
              <a:gd name="connsiteX7" fmla="*/ 0 w 3436962"/>
              <a:gd name="connsiteY7" fmla="*/ 42781 h 2116666"/>
              <a:gd name="connsiteX8" fmla="*/ 42838 w 3436962"/>
              <a:gd name="connsiteY8" fmla="*/ 0 h 211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6962" h="2116666">
                <a:moveTo>
                  <a:pt x="42838" y="0"/>
                </a:moveTo>
                <a:lnTo>
                  <a:pt x="3394124" y="0"/>
                </a:lnTo>
                <a:cubicBezTo>
                  <a:pt x="3417782" y="0"/>
                  <a:pt x="3436962" y="19154"/>
                  <a:pt x="3436962" y="42781"/>
                </a:cubicBezTo>
                <a:lnTo>
                  <a:pt x="3436962" y="2073886"/>
                </a:lnTo>
                <a:cubicBezTo>
                  <a:pt x="3436962" y="2097513"/>
                  <a:pt x="3417782" y="2116666"/>
                  <a:pt x="3394124" y="2116666"/>
                </a:cubicBezTo>
                <a:lnTo>
                  <a:pt x="42838" y="2116666"/>
                </a:lnTo>
                <a:cubicBezTo>
                  <a:pt x="19179" y="2116666"/>
                  <a:pt x="0" y="2097513"/>
                  <a:pt x="0" y="2073886"/>
                </a:cubicBezTo>
                <a:lnTo>
                  <a:pt x="0" y="42781"/>
                </a:lnTo>
                <a:cubicBezTo>
                  <a:pt x="0" y="19154"/>
                  <a:pt x="19179" y="0"/>
                  <a:pt x="4283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685961D-58FE-6E6C-8249-26BE3DB7D6D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3044" y="2635215"/>
            <a:ext cx="3436962" cy="2116666"/>
          </a:xfrm>
          <a:custGeom>
            <a:avLst/>
            <a:gdLst>
              <a:gd name="connsiteX0" fmla="*/ 42838 w 3436962"/>
              <a:gd name="connsiteY0" fmla="*/ 0 h 2116666"/>
              <a:gd name="connsiteX1" fmla="*/ 3394124 w 3436962"/>
              <a:gd name="connsiteY1" fmla="*/ 0 h 2116666"/>
              <a:gd name="connsiteX2" fmla="*/ 3436962 w 3436962"/>
              <a:gd name="connsiteY2" fmla="*/ 42781 h 2116666"/>
              <a:gd name="connsiteX3" fmla="*/ 3436962 w 3436962"/>
              <a:gd name="connsiteY3" fmla="*/ 2073886 h 2116666"/>
              <a:gd name="connsiteX4" fmla="*/ 3394124 w 3436962"/>
              <a:gd name="connsiteY4" fmla="*/ 2116666 h 2116666"/>
              <a:gd name="connsiteX5" fmla="*/ 42838 w 3436962"/>
              <a:gd name="connsiteY5" fmla="*/ 2116666 h 2116666"/>
              <a:gd name="connsiteX6" fmla="*/ 0 w 3436962"/>
              <a:gd name="connsiteY6" fmla="*/ 2073886 h 2116666"/>
              <a:gd name="connsiteX7" fmla="*/ 0 w 3436962"/>
              <a:gd name="connsiteY7" fmla="*/ 42781 h 2116666"/>
              <a:gd name="connsiteX8" fmla="*/ 42838 w 3436962"/>
              <a:gd name="connsiteY8" fmla="*/ 0 h 211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6962" h="2116666">
                <a:moveTo>
                  <a:pt x="42838" y="0"/>
                </a:moveTo>
                <a:lnTo>
                  <a:pt x="3394124" y="0"/>
                </a:lnTo>
                <a:cubicBezTo>
                  <a:pt x="3417782" y="0"/>
                  <a:pt x="3436962" y="19154"/>
                  <a:pt x="3436962" y="42781"/>
                </a:cubicBezTo>
                <a:lnTo>
                  <a:pt x="3436962" y="2073886"/>
                </a:lnTo>
                <a:cubicBezTo>
                  <a:pt x="3436962" y="2097513"/>
                  <a:pt x="3417782" y="2116666"/>
                  <a:pt x="3394124" y="2116666"/>
                </a:cubicBezTo>
                <a:lnTo>
                  <a:pt x="42838" y="2116666"/>
                </a:lnTo>
                <a:cubicBezTo>
                  <a:pt x="19179" y="2116666"/>
                  <a:pt x="0" y="2097513"/>
                  <a:pt x="0" y="2073886"/>
                </a:cubicBezTo>
                <a:lnTo>
                  <a:pt x="0" y="42781"/>
                </a:lnTo>
                <a:cubicBezTo>
                  <a:pt x="0" y="19154"/>
                  <a:pt x="19179" y="0"/>
                  <a:pt x="4283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46B20E6-D5A4-E83B-0CE2-F90032480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226356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C5C1D-E382-FB0C-793D-E67584EA1A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612624"/>
            <a:ext cx="4572937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33A1F0-0A88-6AC0-0C1B-2FE9BA74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9724"/>
            <a:ext cx="4572937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700"/>
              </a:lnSpc>
              <a:defRPr sz="25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57D6F354-2CD6-72C4-54E9-09255911721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8650" y="1097280"/>
            <a:ext cx="4572937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7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3096FD-1A94-5514-03E3-A7402F70F0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8757" y="186849"/>
            <a:ext cx="1611757" cy="1456690"/>
          </a:xfrm>
          <a:prstGeom prst="rect">
            <a:avLst/>
          </a:prstGeom>
        </p:spPr>
      </p:pic>
      <p:sp>
        <p:nvSpPr>
          <p:cNvPr id="2" name="Espace réservé pour une image  27">
            <a:extLst>
              <a:ext uri="{FF2B5EF4-FFF2-40B4-BE49-F238E27FC236}">
                <a16:creationId xmlns:a16="http://schemas.microsoft.com/office/drawing/2014/main" id="{D18814A6-4C4A-B868-9445-CC6580E36F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1070" y="1745673"/>
            <a:ext cx="3206924" cy="1654582"/>
          </a:xfrm>
          <a:custGeom>
            <a:avLst/>
            <a:gdLst>
              <a:gd name="connsiteX0" fmla="*/ 42770 w 3206924"/>
              <a:gd name="connsiteY0" fmla="*/ 0 h 1654582"/>
              <a:gd name="connsiteX1" fmla="*/ 3164964 w 3206924"/>
              <a:gd name="connsiteY1" fmla="*/ 0 h 1654582"/>
              <a:gd name="connsiteX2" fmla="*/ 3195207 w 3206924"/>
              <a:gd name="connsiteY2" fmla="*/ 12497 h 1654582"/>
              <a:gd name="connsiteX3" fmla="*/ 3206924 w 3206924"/>
              <a:gd name="connsiteY3" fmla="*/ 40717 h 1654582"/>
              <a:gd name="connsiteX4" fmla="*/ 3206924 w 3206924"/>
              <a:gd name="connsiteY4" fmla="*/ 1613865 h 1654582"/>
              <a:gd name="connsiteX5" fmla="*/ 3195207 w 3206924"/>
              <a:gd name="connsiteY5" fmla="*/ 1642085 h 1654582"/>
              <a:gd name="connsiteX6" fmla="*/ 3164964 w 3206924"/>
              <a:gd name="connsiteY6" fmla="*/ 1654582 h 1654582"/>
              <a:gd name="connsiteX7" fmla="*/ 42770 w 3206924"/>
              <a:gd name="connsiteY7" fmla="*/ 1654582 h 1654582"/>
              <a:gd name="connsiteX8" fmla="*/ 0 w 3206924"/>
              <a:gd name="connsiteY8" fmla="*/ 1611914 h 1654582"/>
              <a:gd name="connsiteX9" fmla="*/ 0 w 3206924"/>
              <a:gd name="connsiteY9" fmla="*/ 42668 h 1654582"/>
              <a:gd name="connsiteX10" fmla="*/ 42770 w 3206924"/>
              <a:gd name="connsiteY10" fmla="*/ 0 h 165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06924" h="1654582">
                <a:moveTo>
                  <a:pt x="42770" y="0"/>
                </a:moveTo>
                <a:lnTo>
                  <a:pt x="3164964" y="0"/>
                </a:lnTo>
                <a:cubicBezTo>
                  <a:pt x="3176775" y="0"/>
                  <a:pt x="3187467" y="4776"/>
                  <a:pt x="3195207" y="12497"/>
                </a:cubicBezTo>
                <a:lnTo>
                  <a:pt x="3206924" y="40717"/>
                </a:lnTo>
                <a:lnTo>
                  <a:pt x="3206924" y="1613865"/>
                </a:lnTo>
                <a:lnTo>
                  <a:pt x="3195207" y="1642085"/>
                </a:lnTo>
                <a:cubicBezTo>
                  <a:pt x="3187467" y="1649806"/>
                  <a:pt x="3176775" y="1654582"/>
                  <a:pt x="3164964" y="1654582"/>
                </a:cubicBezTo>
                <a:lnTo>
                  <a:pt x="42770" y="1654582"/>
                </a:lnTo>
                <a:cubicBezTo>
                  <a:pt x="19149" y="1654582"/>
                  <a:pt x="0" y="1635479"/>
                  <a:pt x="0" y="1611914"/>
                </a:cubicBezTo>
                <a:lnTo>
                  <a:pt x="0" y="42668"/>
                </a:lnTo>
                <a:cubicBezTo>
                  <a:pt x="0" y="19103"/>
                  <a:pt x="19149" y="0"/>
                  <a:pt x="4277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7" name="Espace réservé pour une image  40">
            <a:extLst>
              <a:ext uri="{FF2B5EF4-FFF2-40B4-BE49-F238E27FC236}">
                <a16:creationId xmlns:a16="http://schemas.microsoft.com/office/drawing/2014/main" id="{E58C60CF-D182-E734-ED2B-6F1176FC276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502574" y="0"/>
            <a:ext cx="3208668" cy="1655064"/>
          </a:xfrm>
          <a:custGeom>
            <a:avLst/>
            <a:gdLst>
              <a:gd name="connsiteX0" fmla="*/ 0 w 3208668"/>
              <a:gd name="connsiteY0" fmla="*/ 0 h 1655064"/>
              <a:gd name="connsiteX1" fmla="*/ 3208668 w 3208668"/>
              <a:gd name="connsiteY1" fmla="*/ 0 h 1655064"/>
              <a:gd name="connsiteX2" fmla="*/ 3208668 w 3208668"/>
              <a:gd name="connsiteY2" fmla="*/ 1612384 h 1655064"/>
              <a:gd name="connsiteX3" fmla="*/ 3165886 w 3208668"/>
              <a:gd name="connsiteY3" fmla="*/ 1655064 h 1655064"/>
              <a:gd name="connsiteX4" fmla="*/ 42783 w 3208668"/>
              <a:gd name="connsiteY4" fmla="*/ 1655064 h 1655064"/>
              <a:gd name="connsiteX5" fmla="*/ 0 w 3208668"/>
              <a:gd name="connsiteY5" fmla="*/ 1612384 h 165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8668" h="1655064">
                <a:moveTo>
                  <a:pt x="0" y="0"/>
                </a:moveTo>
                <a:lnTo>
                  <a:pt x="3208668" y="0"/>
                </a:lnTo>
                <a:lnTo>
                  <a:pt x="3208668" y="1612384"/>
                </a:lnTo>
                <a:cubicBezTo>
                  <a:pt x="3208668" y="1635955"/>
                  <a:pt x="3189514" y="1655064"/>
                  <a:pt x="3165886" y="1655064"/>
                </a:cubicBezTo>
                <a:lnTo>
                  <a:pt x="42783" y="1655064"/>
                </a:lnTo>
                <a:cubicBezTo>
                  <a:pt x="19154" y="1655064"/>
                  <a:pt x="0" y="1635955"/>
                  <a:pt x="0" y="1612384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8" name="Espace réservé pour une image  50">
            <a:extLst>
              <a:ext uri="{FF2B5EF4-FFF2-40B4-BE49-F238E27FC236}">
                <a16:creationId xmlns:a16="http://schemas.microsoft.com/office/drawing/2014/main" id="{60957962-03CA-97FF-CFFB-6671995376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97707" y="3488436"/>
            <a:ext cx="3208668" cy="1655064"/>
          </a:xfrm>
          <a:custGeom>
            <a:avLst/>
            <a:gdLst>
              <a:gd name="connsiteX0" fmla="*/ 42782 w 3208668"/>
              <a:gd name="connsiteY0" fmla="*/ 0 h 1655064"/>
              <a:gd name="connsiteX1" fmla="*/ 3165886 w 3208668"/>
              <a:gd name="connsiteY1" fmla="*/ 0 h 1655064"/>
              <a:gd name="connsiteX2" fmla="*/ 3208668 w 3208668"/>
              <a:gd name="connsiteY2" fmla="*/ 42681 h 1655064"/>
              <a:gd name="connsiteX3" fmla="*/ 3208668 w 3208668"/>
              <a:gd name="connsiteY3" fmla="*/ 1655064 h 1655064"/>
              <a:gd name="connsiteX4" fmla="*/ 0 w 3208668"/>
              <a:gd name="connsiteY4" fmla="*/ 1655064 h 1655064"/>
              <a:gd name="connsiteX5" fmla="*/ 0 w 3208668"/>
              <a:gd name="connsiteY5" fmla="*/ 42681 h 1655064"/>
              <a:gd name="connsiteX6" fmla="*/ 42782 w 3208668"/>
              <a:gd name="connsiteY6" fmla="*/ 0 h 165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08668" h="1655064">
                <a:moveTo>
                  <a:pt x="42782" y="0"/>
                </a:moveTo>
                <a:lnTo>
                  <a:pt x="3165886" y="0"/>
                </a:lnTo>
                <a:cubicBezTo>
                  <a:pt x="3189514" y="0"/>
                  <a:pt x="3208668" y="19109"/>
                  <a:pt x="3208668" y="42681"/>
                </a:cubicBezTo>
                <a:lnTo>
                  <a:pt x="3208668" y="1655064"/>
                </a:lnTo>
                <a:lnTo>
                  <a:pt x="0" y="1655064"/>
                </a:lnTo>
                <a:lnTo>
                  <a:pt x="0" y="42681"/>
                </a:lnTo>
                <a:cubicBezTo>
                  <a:pt x="0" y="19109"/>
                  <a:pt x="19154" y="0"/>
                  <a:pt x="4278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0DC9C9A0-7250-354A-7067-8FE680B43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08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574810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78C2ED-7F5D-CAE4-85ED-7D318897C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629859" y="219056"/>
            <a:ext cx="1611757" cy="145669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5F9879-D86C-E4AE-E197-EB310D76F2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6480" y="1612624"/>
            <a:ext cx="4800600" cy="3145536"/>
          </a:xfrm>
        </p:spPr>
        <p:txBody>
          <a:bodyPr wrap="square">
            <a:noAutofit/>
          </a:bodyPr>
          <a:lstStyle>
            <a:lvl1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1pPr>
            <a:lvl2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2pPr>
            <a:lvl3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3pPr>
            <a:lvl4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4pPr>
            <a:lvl5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defRPr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906FCF-B43D-9437-A960-4B7274B01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480" y="419724"/>
            <a:ext cx="4800600" cy="61459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ts val="2700"/>
              </a:lnSpc>
              <a:defRPr sz="2500" b="1" i="0"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 du titre</a:t>
            </a:r>
            <a:endParaRPr lang="en-US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E5ED3AD2-8929-85C3-AB95-B8EBE3B77DA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906480" y="1097280"/>
            <a:ext cx="4800600" cy="373559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lnSpc>
                <a:spcPts val="1900"/>
              </a:lnSpc>
              <a:buNone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1" name="Espace réservé pour une image  27">
            <a:extLst>
              <a:ext uri="{FF2B5EF4-FFF2-40B4-BE49-F238E27FC236}">
                <a16:creationId xmlns:a16="http://schemas.microsoft.com/office/drawing/2014/main" id="{92CACED2-8B06-D40E-E3F3-36245880D1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3044" y="1745673"/>
            <a:ext cx="3206924" cy="1654582"/>
          </a:xfrm>
          <a:custGeom>
            <a:avLst/>
            <a:gdLst>
              <a:gd name="connsiteX0" fmla="*/ 42770 w 3206924"/>
              <a:gd name="connsiteY0" fmla="*/ 0 h 1654582"/>
              <a:gd name="connsiteX1" fmla="*/ 3164964 w 3206924"/>
              <a:gd name="connsiteY1" fmla="*/ 0 h 1654582"/>
              <a:gd name="connsiteX2" fmla="*/ 3195207 w 3206924"/>
              <a:gd name="connsiteY2" fmla="*/ 12497 h 1654582"/>
              <a:gd name="connsiteX3" fmla="*/ 3206924 w 3206924"/>
              <a:gd name="connsiteY3" fmla="*/ 40717 h 1654582"/>
              <a:gd name="connsiteX4" fmla="*/ 3206924 w 3206924"/>
              <a:gd name="connsiteY4" fmla="*/ 1613865 h 1654582"/>
              <a:gd name="connsiteX5" fmla="*/ 3195207 w 3206924"/>
              <a:gd name="connsiteY5" fmla="*/ 1642085 h 1654582"/>
              <a:gd name="connsiteX6" fmla="*/ 3164964 w 3206924"/>
              <a:gd name="connsiteY6" fmla="*/ 1654582 h 1654582"/>
              <a:gd name="connsiteX7" fmla="*/ 42770 w 3206924"/>
              <a:gd name="connsiteY7" fmla="*/ 1654582 h 1654582"/>
              <a:gd name="connsiteX8" fmla="*/ 0 w 3206924"/>
              <a:gd name="connsiteY8" fmla="*/ 1611914 h 1654582"/>
              <a:gd name="connsiteX9" fmla="*/ 0 w 3206924"/>
              <a:gd name="connsiteY9" fmla="*/ 42668 h 1654582"/>
              <a:gd name="connsiteX10" fmla="*/ 42770 w 3206924"/>
              <a:gd name="connsiteY10" fmla="*/ 0 h 165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06924" h="1654582">
                <a:moveTo>
                  <a:pt x="42770" y="0"/>
                </a:moveTo>
                <a:lnTo>
                  <a:pt x="3164964" y="0"/>
                </a:lnTo>
                <a:cubicBezTo>
                  <a:pt x="3176775" y="0"/>
                  <a:pt x="3187467" y="4776"/>
                  <a:pt x="3195207" y="12497"/>
                </a:cubicBezTo>
                <a:lnTo>
                  <a:pt x="3206924" y="40717"/>
                </a:lnTo>
                <a:lnTo>
                  <a:pt x="3206924" y="1613865"/>
                </a:lnTo>
                <a:lnTo>
                  <a:pt x="3195207" y="1642085"/>
                </a:lnTo>
                <a:cubicBezTo>
                  <a:pt x="3187467" y="1649806"/>
                  <a:pt x="3176775" y="1654582"/>
                  <a:pt x="3164964" y="1654582"/>
                </a:cubicBezTo>
                <a:lnTo>
                  <a:pt x="42770" y="1654582"/>
                </a:lnTo>
                <a:cubicBezTo>
                  <a:pt x="19149" y="1654582"/>
                  <a:pt x="0" y="1635479"/>
                  <a:pt x="0" y="1611914"/>
                </a:cubicBezTo>
                <a:lnTo>
                  <a:pt x="0" y="42668"/>
                </a:lnTo>
                <a:cubicBezTo>
                  <a:pt x="0" y="19103"/>
                  <a:pt x="19149" y="0"/>
                  <a:pt x="4277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12" name="Espace réservé pour une image  40">
            <a:extLst>
              <a:ext uri="{FF2B5EF4-FFF2-40B4-BE49-F238E27FC236}">
                <a16:creationId xmlns:a16="http://schemas.microsoft.com/office/drawing/2014/main" id="{C6879092-38B4-6279-6524-0531850D528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3044" y="0"/>
            <a:ext cx="3208668" cy="1655064"/>
          </a:xfrm>
          <a:custGeom>
            <a:avLst/>
            <a:gdLst>
              <a:gd name="connsiteX0" fmla="*/ 0 w 3208668"/>
              <a:gd name="connsiteY0" fmla="*/ 0 h 1655064"/>
              <a:gd name="connsiteX1" fmla="*/ 3208668 w 3208668"/>
              <a:gd name="connsiteY1" fmla="*/ 0 h 1655064"/>
              <a:gd name="connsiteX2" fmla="*/ 3208668 w 3208668"/>
              <a:gd name="connsiteY2" fmla="*/ 1612384 h 1655064"/>
              <a:gd name="connsiteX3" fmla="*/ 3165886 w 3208668"/>
              <a:gd name="connsiteY3" fmla="*/ 1655064 h 1655064"/>
              <a:gd name="connsiteX4" fmla="*/ 42783 w 3208668"/>
              <a:gd name="connsiteY4" fmla="*/ 1655064 h 1655064"/>
              <a:gd name="connsiteX5" fmla="*/ 0 w 3208668"/>
              <a:gd name="connsiteY5" fmla="*/ 1612384 h 165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8668" h="1655064">
                <a:moveTo>
                  <a:pt x="0" y="0"/>
                </a:moveTo>
                <a:lnTo>
                  <a:pt x="3208668" y="0"/>
                </a:lnTo>
                <a:lnTo>
                  <a:pt x="3208668" y="1612384"/>
                </a:lnTo>
                <a:cubicBezTo>
                  <a:pt x="3208668" y="1635955"/>
                  <a:pt x="3189514" y="1655064"/>
                  <a:pt x="3165886" y="1655064"/>
                </a:cubicBezTo>
                <a:lnTo>
                  <a:pt x="42783" y="1655064"/>
                </a:lnTo>
                <a:cubicBezTo>
                  <a:pt x="19154" y="1655064"/>
                  <a:pt x="0" y="1635955"/>
                  <a:pt x="0" y="1612384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13" name="Espace réservé pour une image  50">
            <a:extLst>
              <a:ext uri="{FF2B5EF4-FFF2-40B4-BE49-F238E27FC236}">
                <a16:creationId xmlns:a16="http://schemas.microsoft.com/office/drawing/2014/main" id="{5A8980FC-05BF-A986-774D-F8BAD704503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93044" y="3488436"/>
            <a:ext cx="3208668" cy="1655064"/>
          </a:xfrm>
          <a:custGeom>
            <a:avLst/>
            <a:gdLst>
              <a:gd name="connsiteX0" fmla="*/ 42782 w 3208668"/>
              <a:gd name="connsiteY0" fmla="*/ 0 h 1655064"/>
              <a:gd name="connsiteX1" fmla="*/ 3165886 w 3208668"/>
              <a:gd name="connsiteY1" fmla="*/ 0 h 1655064"/>
              <a:gd name="connsiteX2" fmla="*/ 3208668 w 3208668"/>
              <a:gd name="connsiteY2" fmla="*/ 42681 h 1655064"/>
              <a:gd name="connsiteX3" fmla="*/ 3208668 w 3208668"/>
              <a:gd name="connsiteY3" fmla="*/ 1655064 h 1655064"/>
              <a:gd name="connsiteX4" fmla="*/ 0 w 3208668"/>
              <a:gd name="connsiteY4" fmla="*/ 1655064 h 1655064"/>
              <a:gd name="connsiteX5" fmla="*/ 0 w 3208668"/>
              <a:gd name="connsiteY5" fmla="*/ 42681 h 1655064"/>
              <a:gd name="connsiteX6" fmla="*/ 42782 w 3208668"/>
              <a:gd name="connsiteY6" fmla="*/ 0 h 165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08668" h="1655064">
                <a:moveTo>
                  <a:pt x="42782" y="0"/>
                </a:moveTo>
                <a:lnTo>
                  <a:pt x="3165886" y="0"/>
                </a:lnTo>
                <a:cubicBezTo>
                  <a:pt x="3189514" y="0"/>
                  <a:pt x="3208668" y="19109"/>
                  <a:pt x="3208668" y="42681"/>
                </a:cubicBezTo>
                <a:lnTo>
                  <a:pt x="3208668" y="1655064"/>
                </a:lnTo>
                <a:lnTo>
                  <a:pt x="0" y="1655064"/>
                </a:lnTo>
                <a:lnTo>
                  <a:pt x="0" y="42681"/>
                </a:lnTo>
                <a:cubicBezTo>
                  <a:pt x="0" y="19109"/>
                  <a:pt x="19154" y="0"/>
                  <a:pt x="4278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0">
            <a:noAutofit/>
          </a:bodyPr>
          <a:lstStyle>
            <a:lvl1pPr algn="ctr">
              <a:defRPr sz="1000" baseline="0"/>
            </a:lvl1pPr>
          </a:lstStyle>
          <a:p>
            <a:endParaRPr lang="fr-FR"/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C72E0794-9A8B-39FA-D113-1B8BD5A48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61180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EB7A7-16CA-3302-57B3-F5CD4669A8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996" y="1131683"/>
            <a:ext cx="5028008" cy="138995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4000"/>
              </a:lnSpc>
              <a:defRPr sz="39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A83FC-9094-3D4A-38D2-52A2C8902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7996" y="2546922"/>
            <a:ext cx="5028009" cy="1125140"/>
          </a:xfrm>
        </p:spPr>
        <p:txBody>
          <a:bodyPr>
            <a:noAutofit/>
          </a:bodyPr>
          <a:lstStyle>
            <a:lvl1pPr marL="0" indent="0" algn="ctr">
              <a:lnSpc>
                <a:spcPts val="2300"/>
              </a:lnSpc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68AE9FD-9B2E-4C51-77F9-253E83BA75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030" y="3853203"/>
            <a:ext cx="2392702" cy="11251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CF8F61-82CF-A382-8CE4-84CA3D40A0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314605" y="-10004"/>
            <a:ext cx="2829395" cy="16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64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avec logo éditable - Jau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751A8E-F044-70EC-1274-DF2BBF8D1E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314605" y="-10004"/>
            <a:ext cx="2829395" cy="16093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7D440B3-D57C-A571-3421-25E3D2E19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996" y="1131683"/>
            <a:ext cx="5028008" cy="138995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4000"/>
              </a:lnSpc>
              <a:defRPr sz="39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7727816-F525-71BC-781E-4AAB409A8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7996" y="2546922"/>
            <a:ext cx="5028009" cy="1125140"/>
          </a:xfrm>
        </p:spPr>
        <p:txBody>
          <a:bodyPr>
            <a:noAutofit/>
          </a:bodyPr>
          <a:lstStyle>
            <a:lvl1pPr marL="0" indent="0" algn="ctr">
              <a:lnSpc>
                <a:spcPts val="2300"/>
              </a:lnSpc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C318A5-02C4-D5DA-CF10-3EB8C23AA8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030" y="3853203"/>
            <a:ext cx="2392702" cy="112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171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E76F922-4F2D-C219-8BFE-E0A8509B5B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030" y="3853204"/>
            <a:ext cx="2392702" cy="11251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FF8959-8D28-4236-DCD2-D69CBF6F59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318124" y="-10004"/>
            <a:ext cx="2822357" cy="16093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FD2FD3-D017-8E46-86C1-6E000F9E6E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996" y="1131683"/>
            <a:ext cx="5028008" cy="138995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4000"/>
              </a:lnSpc>
              <a:defRPr sz="39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7145F7E-49A9-BA77-4874-FF7FDFA76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7996" y="2546922"/>
            <a:ext cx="5028009" cy="1125140"/>
          </a:xfrm>
        </p:spPr>
        <p:txBody>
          <a:bodyPr>
            <a:noAutofit/>
          </a:bodyPr>
          <a:lstStyle>
            <a:lvl1pPr marL="0" indent="0" algn="ctr">
              <a:lnSpc>
                <a:spcPts val="2300"/>
              </a:lnSpc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64689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avec logo éditable - Ver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D998BC7-3892-667D-CEF6-7EC38E862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3100" y="1131683"/>
            <a:ext cx="5257800" cy="138988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ts val="3960"/>
              </a:lnSpc>
              <a:defRPr sz="3800" b="1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fr-CA" dirty="0"/>
              <a:t>Modifier le style</a:t>
            </a:r>
            <a:br>
              <a:rPr lang="fr-CA" dirty="0"/>
            </a:br>
            <a:r>
              <a:rPr lang="fr-CA" dirty="0"/>
              <a:t>du titre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6C5CD2A-BEA9-072B-D1CE-0E435C3FC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3100" y="2546922"/>
            <a:ext cx="5257800" cy="1125140"/>
          </a:xfrm>
        </p:spPr>
        <p:txBody>
          <a:bodyPr>
            <a:normAutofit/>
          </a:bodyPr>
          <a:lstStyle>
            <a:lvl1pPr marL="0" indent="0" algn="ctr">
              <a:lnSpc>
                <a:spcPts val="2260"/>
              </a:lnSpc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 dirty="0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15537F-7234-8B39-88EF-101FB52CEF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318124" y="-10004"/>
            <a:ext cx="2822357" cy="160934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841A2E-41BB-E79D-08DC-427B6C446C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030" y="3853204"/>
            <a:ext cx="2392702" cy="112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792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1008533"/>
            <a:ext cx="4104000" cy="2700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1"/>
                </a:solidFill>
                <a:latin typeface="ARS Maquette Pro Light" panose="02000303030000020004" pitchFamily="50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4000" y="1441261"/>
            <a:ext cx="4104000" cy="314873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  <a:endParaRPr lang="en-US" noProof="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B51A1E-902D-48AF-9020-955120F399B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© 2021 ALUS™ Canada. Confidential. Do not distribute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EC6BDA-4EF2-4001-BA40-F8286207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  <a:latin typeface="ARS Maquette Pro" panose="02000603000000020004" pitchFamily="50" charset="0"/>
              </a:defRPr>
            </a:lvl1pPr>
          </a:lstStyle>
          <a:p>
            <a:r>
              <a:rPr lang="fr-FR" noProof="0" dirty="0"/>
              <a:t>Modifiez le style du titre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99E603-2E51-4A76-B2DA-73C43D7475AA}"/>
              </a:ext>
            </a:extLst>
          </p:cNvPr>
          <p:cNvSpPr/>
          <p:nvPr userDrawn="1"/>
        </p:nvSpPr>
        <p:spPr>
          <a:xfrm>
            <a:off x="324001" y="324000"/>
            <a:ext cx="63626" cy="5218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>
              <a:solidFill>
                <a:schemeClr val="tx1"/>
              </a:solidFill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AC0AC83-4BF5-452E-9148-988027C74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6002" y="1008533"/>
            <a:ext cx="4112997" cy="270000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1800" b="1">
                <a:solidFill>
                  <a:schemeClr val="tx1"/>
                </a:solidFill>
                <a:latin typeface="ARS Maquette Pro Light" panose="02000303030000020004" pitchFamily="50" charset="0"/>
              </a:defRPr>
            </a:lvl1pPr>
          </a:lstStyle>
          <a:p>
            <a:pPr marL="200025" lvl="0" indent="-200025"/>
            <a:r>
              <a:rPr lang="fr-FR" noProof="0" dirty="0"/>
              <a:t>Cliquez pour modifier les styles du texte du masque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B0B75294-97C0-4F49-A2A0-761663E8A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6002" y="1441262"/>
            <a:ext cx="4112997" cy="314873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939793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>
                <a:solidFill>
                  <a:srgbClr val="000000"/>
                </a:solidFill>
                <a:effectLst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  <a:effectLst/>
              </a:defRPr>
            </a:lvl1pPr>
            <a:lvl2pPr>
              <a:defRPr>
                <a:solidFill>
                  <a:srgbClr val="000000"/>
                </a:solidFill>
                <a:effectLst/>
              </a:defRPr>
            </a:lvl2pPr>
            <a:lvl3pPr>
              <a:defRPr>
                <a:solidFill>
                  <a:srgbClr val="000000"/>
                </a:solidFill>
                <a:effectLst/>
              </a:defRPr>
            </a:lvl3pPr>
            <a:lvl4pPr>
              <a:defRPr>
                <a:solidFill>
                  <a:srgbClr val="000000"/>
                </a:solidFill>
                <a:effectLst/>
              </a:defRPr>
            </a:lvl4pPr>
            <a:lvl5pPr>
              <a:defRPr>
                <a:solidFill>
                  <a:srgbClr val="000000"/>
                </a:solidFill>
                <a:effectLst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620222F9-5083-42F3-872D-D5F9A07F805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CF7E8-3C00-44FE-9D91-35163044165D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2A2C9BA6-61FB-48C5-86D4-41B184F58FF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F6B1821E-1D19-41F1-BD1C-36E8D0F2ACC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Paul Caplette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9957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/>
              <a:t>Cliquez pour modifier les styles du texte du masque</a:t>
            </a:r>
          </a:p>
          <a:p>
            <a:pPr lvl="1"/>
            <a:r>
              <a:rPr lang="fr-CA" dirty="0"/>
              <a:t>Deuxième niveau</a:t>
            </a:r>
          </a:p>
          <a:p>
            <a:pPr lvl="2"/>
            <a:r>
              <a:rPr lang="fr-CA" dirty="0"/>
              <a:t>Troisième niveau</a:t>
            </a:r>
          </a:p>
          <a:p>
            <a:pPr lvl="3"/>
            <a:r>
              <a:rPr lang="fr-CA" dirty="0"/>
              <a:t>Quatrième niveau</a:t>
            </a:r>
          </a:p>
          <a:p>
            <a:pPr lvl="4"/>
            <a:r>
              <a:rPr lang="fr-CA" dirty="0"/>
              <a:t>Cinquième niveau</a:t>
            </a:r>
            <a:endParaRPr lang="en-US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C759A8EA-A40E-FB82-7E21-6659DF1DF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C0B370-B43C-458D-B5A3-A570CC57BA1B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6" name="Espace réservé du titre 5">
            <a:extLst>
              <a:ext uri="{FF2B5EF4-FFF2-40B4-BE49-F238E27FC236}">
                <a16:creationId xmlns:a16="http://schemas.microsoft.com/office/drawing/2014/main" id="{1509B4C1-158F-7F8C-67A3-C7DBA5811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705" r:id="rId2"/>
    <p:sldLayoutId id="2147483663" r:id="rId3"/>
    <p:sldLayoutId id="2147483703" r:id="rId4"/>
    <p:sldLayoutId id="2147483697" r:id="rId5"/>
    <p:sldLayoutId id="2147483699" r:id="rId6"/>
    <p:sldLayoutId id="2147483701" r:id="rId7"/>
    <p:sldLayoutId id="2147483672" r:id="rId8"/>
    <p:sldLayoutId id="2147483706" r:id="rId9"/>
    <p:sldLayoutId id="2147483670" r:id="rId10"/>
    <p:sldLayoutId id="2147483704" r:id="rId11"/>
    <p:sldLayoutId id="2147483698" r:id="rId12"/>
    <p:sldLayoutId id="2147483700" r:id="rId13"/>
    <p:sldLayoutId id="2147483702" r:id="rId14"/>
    <p:sldLayoutId id="2147483661" r:id="rId15"/>
    <p:sldLayoutId id="2147483673" r:id="rId16"/>
    <p:sldLayoutId id="2147483695" r:id="rId17"/>
    <p:sldLayoutId id="2147483696" r:id="rId18"/>
    <p:sldLayoutId id="2147483662" r:id="rId19"/>
    <p:sldLayoutId id="2147483664" r:id="rId20"/>
    <p:sldLayoutId id="2147483685" r:id="rId21"/>
    <p:sldLayoutId id="2147483668" r:id="rId22"/>
    <p:sldLayoutId id="2147483686" r:id="rId23"/>
    <p:sldLayoutId id="2147483676" r:id="rId24"/>
    <p:sldLayoutId id="2147483678" r:id="rId25"/>
    <p:sldLayoutId id="2147483666" r:id="rId26"/>
    <p:sldLayoutId id="2147483667" r:id="rId27"/>
    <p:sldLayoutId id="2147483679" r:id="rId28"/>
    <p:sldLayoutId id="2147483683" r:id="rId29"/>
    <p:sldLayoutId id="2147483694" r:id="rId30"/>
    <p:sldLayoutId id="2147483680" r:id="rId31"/>
    <p:sldLayoutId id="2147483691" r:id="rId32"/>
    <p:sldLayoutId id="2147483692" r:id="rId33"/>
    <p:sldLayoutId id="2147483693" r:id="rId34"/>
    <p:sldLayoutId id="2147483689" r:id="rId35"/>
    <p:sldLayoutId id="2147483690" r:id="rId36"/>
    <p:sldLayoutId id="2147483687" r:id="rId37"/>
    <p:sldLayoutId id="2147483688" r:id="rId38"/>
    <p:sldLayoutId id="2147483707" r:id="rId39"/>
    <p:sldLayoutId id="2147483708" r:id="rId40"/>
  </p:sldLayoutIdLst>
  <p:hf hdr="0" ftr="0" dt="0"/>
  <p:txStyles>
    <p:titleStyle>
      <a:lvl1pPr algn="l" defTabSz="685800" rtl="0" eaLnBrk="1" latinLnBrk="0" hangingPunct="1">
        <a:lnSpc>
          <a:spcPts val="3400"/>
        </a:lnSpc>
        <a:spcBef>
          <a:spcPct val="0"/>
        </a:spcBef>
        <a:buNone/>
        <a:defRPr sz="3100" b="1" i="0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2100"/>
        </a:lnSpc>
        <a:spcBef>
          <a:spcPts val="600"/>
        </a:spcBef>
        <a:buClr>
          <a:schemeClr val="accent1"/>
        </a:buClr>
        <a:buFontTx/>
        <a:buNone/>
        <a:defRPr sz="1700" b="0" i="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+mn-cs"/>
        </a:defRPr>
      </a:lvl1pPr>
      <a:lvl2pPr marL="171450" indent="-171450" algn="l" defTabSz="685800" rtl="0" eaLnBrk="1" latinLnBrk="0" hangingPunct="1">
        <a:lnSpc>
          <a:spcPts val="21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700" b="0" i="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+mn-cs"/>
        </a:defRPr>
      </a:lvl2pPr>
      <a:lvl3pPr marL="342900" indent="-171450" algn="l" defTabSz="685800" rtl="0" eaLnBrk="1" latinLnBrk="0" hangingPunct="1">
        <a:lnSpc>
          <a:spcPts val="21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700" b="0" i="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+mn-cs"/>
        </a:defRPr>
      </a:lvl3pPr>
      <a:lvl4pPr marL="514350" indent="-171450" algn="l" defTabSz="685800" rtl="0" eaLnBrk="1" latinLnBrk="0" hangingPunct="1">
        <a:lnSpc>
          <a:spcPts val="21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700" b="0" i="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+mn-cs"/>
        </a:defRPr>
      </a:lvl4pPr>
      <a:lvl5pPr marL="685800" indent="-171450" algn="l" defTabSz="685800" rtl="0" eaLnBrk="1" latinLnBrk="0" hangingPunct="1">
        <a:lnSpc>
          <a:spcPts val="21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700" b="0" i="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18/10/relationships/comments" Target="../comments/modernComment_3FB_E0B031DC.xml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FC_FC39B01C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9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5.png"/><Relationship Id="rId5" Type="http://schemas.openxmlformats.org/officeDocument/2006/relationships/tags" Target="../tags/tag5.xml"/><Relationship Id="rId10" Type="http://schemas.openxmlformats.org/officeDocument/2006/relationships/image" Target="../media/image54.svg"/><Relationship Id="rId4" Type="http://schemas.openxmlformats.org/officeDocument/2006/relationships/tags" Target="../tags/tag4.xml"/><Relationship Id="rId9" Type="http://schemas.openxmlformats.org/officeDocument/2006/relationships/image" Target="../media/image5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55.png"/><Relationship Id="rId5" Type="http://schemas.openxmlformats.org/officeDocument/2006/relationships/image" Target="../media/image56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9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9.jpe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63.jpeg"/><Relationship Id="rId12" Type="http://schemas.openxmlformats.org/officeDocument/2006/relationships/image" Target="../media/image68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65.jpeg"/><Relationship Id="rId1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2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3.xml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8.jpeg"/><Relationship Id="rId4" Type="http://schemas.openxmlformats.org/officeDocument/2006/relationships/image" Target="../media/image77.jpg"/></Relationships>
</file>

<file path=ppt/slides/_rels/slide2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402_2DCA053D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024679-E6AD-4D48-2B62-D7163C6F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Sommet climat – MRC Pierre-De Saurel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0185FDF-56C7-D3C6-766B-2F513C59A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400" dirty="0"/>
              <a:t>Catherine Champagne, conseillère en agroenvironnement</a:t>
            </a:r>
          </a:p>
          <a:p>
            <a:endParaRPr lang="fr-FR" sz="1400" dirty="0"/>
          </a:p>
          <a:p>
            <a:r>
              <a:rPr lang="fr-FR" sz="1400" dirty="0"/>
              <a:t>Fédération de l’UPA de la Montérégie</a:t>
            </a:r>
          </a:p>
        </p:txBody>
      </p:sp>
    </p:spTree>
    <p:extLst>
      <p:ext uri="{BB962C8B-B14F-4D97-AF65-F5344CB8AC3E}">
        <p14:creationId xmlns:p14="http://schemas.microsoft.com/office/powerpoint/2010/main" val="243619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52ADC32-97E4-66DF-DC83-277C308C9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419724"/>
            <a:ext cx="7898523" cy="805237"/>
          </a:xfrm>
        </p:spPr>
        <p:txBody>
          <a:bodyPr/>
          <a:lstStyle/>
          <a:p>
            <a:r>
              <a:rPr lang="en-US" dirty="0" err="1"/>
              <a:t>Territoire</a:t>
            </a:r>
            <a:r>
              <a:rPr lang="en-US" dirty="0"/>
              <a:t> </a:t>
            </a:r>
            <a:r>
              <a:rPr lang="en-US" dirty="0" err="1"/>
              <a:t>névralgique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BB2677-DBEC-E692-C197-EFCCEB73F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756" y="1237864"/>
            <a:ext cx="3471896" cy="389273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Réseau hydrique important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90% </a:t>
            </a:r>
            <a:r>
              <a:rPr lang="en-US" dirty="0" err="1"/>
              <a:t>en</a:t>
            </a:r>
            <a:r>
              <a:rPr lang="en-US" dirty="0"/>
              <a:t> zone </a:t>
            </a:r>
            <a:r>
              <a:rPr lang="en-US" dirty="0" err="1"/>
              <a:t>agricole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379 </a:t>
            </a:r>
            <a:r>
              <a:rPr lang="en-US" dirty="0" err="1"/>
              <a:t>entreprises</a:t>
            </a:r>
            <a:r>
              <a:rPr lang="en-US" dirty="0"/>
              <a:t> </a:t>
            </a:r>
            <a:r>
              <a:rPr lang="en-US" dirty="0" err="1"/>
              <a:t>agricoles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1 516 </a:t>
            </a:r>
            <a:r>
              <a:rPr lang="en-US" dirty="0" err="1"/>
              <a:t>emplois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88M$/an </a:t>
            </a:r>
            <a:r>
              <a:rPr lang="en-US" dirty="0" err="1"/>
              <a:t>revenus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BBECB9-FF5D-4053-4E88-69DE124986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43131" y="74659"/>
            <a:ext cx="4800869" cy="5068841"/>
          </a:xfrm>
          <a:prstGeom prst="rect">
            <a:avLst/>
          </a:prstGeom>
          <a:noFill/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A877CDF-9B38-446F-AC41-938DB9876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4848" y="4800599"/>
            <a:ext cx="802432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3C0B370-B43C-458D-B5A3-A570CC57BA1B}" type="slidenum">
              <a:rPr lang="fr-CA" smtClean="0"/>
              <a:pPr>
                <a:spcAft>
                  <a:spcPts val="600"/>
                </a:spcAft>
              </a:pPr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5134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éo 3" descr="Vent dans l’herbe">
            <a:extLst>
              <a:ext uri="{FF2B5EF4-FFF2-40B4-BE49-F238E27FC236}">
                <a16:creationId xmlns:a16="http://schemas.microsoft.com/office/drawing/2014/main" id="{EC0CBB49-328B-DC81-A853-18D36D8D11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84"/>
          <a:stretch>
            <a:fillRect/>
          </a:stretch>
        </p:blipFill>
        <p:spPr>
          <a:xfrm>
            <a:off x="-2285" y="10"/>
            <a:ext cx="9143999" cy="51434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55701"/>
            <a:ext cx="9143999" cy="237161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946191-791C-4812-86CF-10FB07387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244162"/>
            <a:ext cx="7543800" cy="26810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900">
                <a:solidFill>
                  <a:srgbClr val="FFFFFF"/>
                </a:solidFill>
                <a:latin typeface="+mj-lt"/>
              </a:rPr>
              <a:t>Les efforts du monde agricole en matière de climat</a:t>
            </a:r>
          </a:p>
        </p:txBody>
      </p:sp>
    </p:spTree>
    <p:extLst>
      <p:ext uri="{BB962C8B-B14F-4D97-AF65-F5344CB8AC3E}">
        <p14:creationId xmlns:p14="http://schemas.microsoft.com/office/powerpoint/2010/main" val="32014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1707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61FEDC-36B8-1441-6F14-EAE62E5C9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Concrètement sur le territoire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8CE282-2BF1-6E71-B955-93CCA2B842F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CA" dirty="0"/>
              <a:t>Adaptation aux changements climatiques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300CC4-8F42-BC1B-D1BE-3816A596CAC1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fr-CA" b="1" dirty="0"/>
              <a:t>Cultures de couverture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Protège les sols contre l’érosion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Améliore l’infiltration de l’eau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Augmente la capacité du sol à résister aux sécheresses</a:t>
            </a:r>
          </a:p>
          <a:p>
            <a:endParaRPr lang="fr-CA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8017164-9BDC-EFE7-4636-82DE1B70FF04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r>
              <a:rPr lang="fr-CA" b="1" dirty="0"/>
              <a:t>Bandes riveraines végétalisées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Réduisent le ruissellement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Limitent l’apport de sédiments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Stabilisent les berges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73CCEDC-2377-EF73-6A72-47EAF15CFA6F}"/>
              </a:ext>
            </a:extLst>
          </p:cNvPr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r>
              <a:rPr lang="fr-CA" b="1" dirty="0"/>
              <a:t>Réduction du travail du sol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Favorise le stockage du carbone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Améliore la rétention d’eau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Diminue les pertes de sol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EA11ED-B308-34FC-D547-CF9258743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C0B370-B43C-458D-B5A3-A570CC57BA1B}" type="slidenum">
              <a:rPr lang="fr-CA" smtClean="0"/>
              <a:pPr/>
              <a:t>4</a:t>
            </a:fld>
            <a:endParaRPr lang="fr-CA" dirty="0"/>
          </a:p>
        </p:txBody>
      </p:sp>
      <p:pic>
        <p:nvPicPr>
          <p:cNvPr id="9" name="Image 8" descr="Une image contenant Plante terrestre, plante, végétation, Plante vasculaire&#10;&#10;Le contenu généré par l’IA peut être incorrect.">
            <a:extLst>
              <a:ext uri="{FF2B5EF4-FFF2-40B4-BE49-F238E27FC236}">
                <a16:creationId xmlns:a16="http://schemas.microsoft.com/office/drawing/2014/main" id="{03DB657A-BB8C-9D73-DC1F-877FCE2F69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005948" y="720944"/>
            <a:ext cx="5002043" cy="3751533"/>
          </a:xfrm>
          <a:prstGeom prst="rect">
            <a:avLst/>
          </a:prstGeom>
        </p:spPr>
      </p:pic>
      <p:pic>
        <p:nvPicPr>
          <p:cNvPr id="11" name="Image 10" descr="Une image contenant plein air, herbe, ciel, nuage&#10;&#10;Le contenu généré par l’IA peut être incorrect.">
            <a:extLst>
              <a:ext uri="{FF2B5EF4-FFF2-40B4-BE49-F238E27FC236}">
                <a16:creationId xmlns:a16="http://schemas.microsoft.com/office/drawing/2014/main" id="{378BFD07-11AA-6FDA-1F1C-F9576804C4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174" y="103790"/>
            <a:ext cx="6581226" cy="4935919"/>
          </a:xfrm>
          <a:prstGeom prst="rect">
            <a:avLst/>
          </a:prstGeom>
        </p:spPr>
      </p:pic>
      <p:pic>
        <p:nvPicPr>
          <p:cNvPr id="13" name="Image 12" descr="Une image contenant plein air, ciel, plante, herbe&#10;&#10;Le contenu généré par l’IA peut être incorrect.">
            <a:extLst>
              <a:ext uri="{FF2B5EF4-FFF2-40B4-BE49-F238E27FC236}">
                <a16:creationId xmlns:a16="http://schemas.microsoft.com/office/drawing/2014/main" id="{01A68296-EE74-6419-C54A-BFABD51333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0653" y="210501"/>
            <a:ext cx="6302694" cy="4727020"/>
          </a:xfrm>
          <a:prstGeom prst="rect">
            <a:avLst/>
          </a:prstGeom>
        </p:spPr>
      </p:pic>
      <p:pic>
        <p:nvPicPr>
          <p:cNvPr id="15" name="Image 14" descr="Une image contenant plein air, herbe, ciel, plantation&#10;&#10;Le contenu généré par l’IA peut être incorrect.">
            <a:extLst>
              <a:ext uri="{FF2B5EF4-FFF2-40B4-BE49-F238E27FC236}">
                <a16:creationId xmlns:a16="http://schemas.microsoft.com/office/drawing/2014/main" id="{B3524820-F6CA-87C8-E739-552474BAF83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90" y="-71579"/>
            <a:ext cx="7115436" cy="533657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C538C2A-67B2-4CED-25A2-ED5CEC5E0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456" y="460872"/>
            <a:ext cx="8085303" cy="456028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C514164-63D4-241C-D5EE-800DBC6A59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241" y="235583"/>
            <a:ext cx="6856922" cy="456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4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2FED1-5E54-BF19-C69A-18BA3A66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82D75-FD2A-541D-E218-780552BE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Concrètement sur le territoire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0DCE65-4C60-5739-71EC-1B7DCFEB2D9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CA" dirty="0"/>
              <a:t>Adaptation aux changements climatiques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0F767A-D936-88BE-B275-D76DDE3ED262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fr-CA" b="1" dirty="0"/>
              <a:t>Rotation des cultures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Accroit la résilience des entreprises face aux aléas climatiques, aux ravageurs et aux maladies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725A6E2-CAED-F4C8-4520-62DE27C73C54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r>
              <a:rPr lang="fr-CA" b="1" dirty="0"/>
              <a:t>Haies brise-vent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Protège les cultures contre les vents forts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Limite l’érosion éolienne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Crée des îlots de fraicheur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Refuge pour les insectes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4DF360-7857-335C-13EC-161ECFF3659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5940883" y="1612624"/>
            <a:ext cx="3116397" cy="3145536"/>
          </a:xfrm>
        </p:spPr>
        <p:txBody>
          <a:bodyPr/>
          <a:lstStyle/>
          <a:p>
            <a:r>
              <a:rPr lang="fr-CA" b="1" dirty="0"/>
              <a:t>Protection et restauration des milieux humides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Agissent comme des éponges naturelles en emmagasinant l’eau lors des fortes pluies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D0F8CA-5DF6-F9F5-5B7D-05FB984F7F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C0B370-B43C-458D-B5A3-A570CC57BA1B}" type="slidenum">
              <a:rPr lang="fr-CA" smtClean="0"/>
              <a:pPr/>
              <a:t>5</a:t>
            </a:fld>
            <a:endParaRPr lang="fr-C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610A54E-71AD-0C2C-BC25-2D6AE4CE74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82" y="264943"/>
            <a:ext cx="6920421" cy="4613614"/>
          </a:xfrm>
          <a:prstGeom prst="rect">
            <a:avLst/>
          </a:prstGeom>
        </p:spPr>
      </p:pic>
      <p:pic>
        <p:nvPicPr>
          <p:cNvPr id="11" name="Image 10" descr="Une image contenant plein air, ciel, nuage, Prairie&#10;&#10;Le contenu généré par l’IA peut être incorrect.">
            <a:extLst>
              <a:ext uri="{FF2B5EF4-FFF2-40B4-BE49-F238E27FC236}">
                <a16:creationId xmlns:a16="http://schemas.microsoft.com/office/drawing/2014/main" id="{D3B8C672-0A96-2536-A83A-ED3A9BCC88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4" y="101538"/>
            <a:ext cx="6722616" cy="5041962"/>
          </a:xfrm>
          <a:prstGeom prst="rect">
            <a:avLst/>
          </a:prstGeom>
        </p:spPr>
      </p:pic>
      <p:pic>
        <p:nvPicPr>
          <p:cNvPr id="13" name="Image 12" descr="Une image contenant plein air, herbe, ciel, nuage&#10;&#10;Le contenu généré par l’IA peut être incorrect.">
            <a:extLst>
              <a:ext uri="{FF2B5EF4-FFF2-40B4-BE49-F238E27FC236}">
                <a16:creationId xmlns:a16="http://schemas.microsoft.com/office/drawing/2014/main" id="{FFAF9EE6-D247-A996-7F19-2992B23A18D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1345" y="0"/>
            <a:ext cx="604569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3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1A418A-320A-7DE7-CF79-B5A65A21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Comment accompagner le monde agricole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0DEBCD-BBDF-1FC7-6A93-FA650DD8C8A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731790" y="1136692"/>
            <a:ext cx="4418185" cy="37355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CA" dirty="0"/>
              <a:t>Fédération UPA Montérégie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1116DE-CDA1-7957-0F07-B9DA4AE7EB6A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609B0562-2A67-8526-FC8B-2921FA152B6C}"/>
              </a:ext>
            </a:extLst>
          </p:cNvPr>
          <p:cNvPicPr>
            <a:picLocks noGrp="1" noChangeAspect="1"/>
          </p:cNvPicPr>
          <p:nvPr>
            <p:ph sz="half" idx="17"/>
          </p:nvPr>
        </p:nvPicPr>
        <p:blipFill>
          <a:blip r:embed="rId3"/>
          <a:stretch>
            <a:fillRect/>
          </a:stretch>
        </p:blipFill>
        <p:spPr>
          <a:xfrm>
            <a:off x="4153319" y="1612623"/>
            <a:ext cx="3762772" cy="1445123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4DB0C9F-2739-FFFA-1AA0-36DDEC9EEF1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614058" y="2891245"/>
            <a:ext cx="5257232" cy="19093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Projet collectif agricole de la Pot au Beurre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Actions concertées en agroenvironnement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Chenal à deux niveaux (PIC HGM)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Mobilisation de la communauté agricole – Espèces en péril et leurs habitats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197C6A-58B0-544A-C66B-7E697C588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C0B370-B43C-458D-B5A3-A570CC57BA1B}" type="slidenum">
              <a:rPr lang="fr-CA" smtClean="0"/>
              <a:pPr/>
              <a:t>6</a:t>
            </a:fld>
            <a:endParaRPr lang="fr-CA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7774158-0100-18E0-7A9C-2B68E8DE560A}"/>
              </a:ext>
            </a:extLst>
          </p:cNvPr>
          <p:cNvSpPr txBox="1">
            <a:spLocks/>
          </p:cNvSpPr>
          <p:nvPr/>
        </p:nvSpPr>
        <p:spPr>
          <a:xfrm>
            <a:off x="1005284" y="1120815"/>
            <a:ext cx="1828800" cy="3735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91440" bIns="0" rtlCol="0" anchor="ctr" anchorCtr="0">
            <a:noAutofit/>
          </a:bodyPr>
          <a:lstStyle>
            <a:lvl1pPr marL="0" indent="0" algn="l" defTabSz="685800" rtl="0" eaLnBrk="1" latinLnBrk="0" hangingPunct="1">
              <a:lnSpc>
                <a:spcPts val="1900"/>
              </a:lnSpc>
              <a:spcBef>
                <a:spcPts val="600"/>
              </a:spcBef>
              <a:buClr>
                <a:schemeClr val="accent1"/>
              </a:buClr>
              <a:buFontTx/>
              <a:buNone/>
              <a:defRPr sz="18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dirty="0"/>
              <a:t>CDAQ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A0A9F5-0B88-0A45-935B-8EF5F91A5E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3" y="1766714"/>
            <a:ext cx="2582063" cy="25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55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D9394-CD80-8724-6140-809D79DAF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AA18E7D-B7ED-0667-2E61-47FE9B96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À propos d’</a:t>
            </a:r>
            <a:r>
              <a:rPr lang="fr-CA" dirty="0" err="1"/>
              <a:t>Agriclimat</a:t>
            </a: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C69418-34CD-6A7A-40C2-37418CACC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sz="1800" dirty="0"/>
              <a:t>Projet initié </a:t>
            </a:r>
            <a:r>
              <a:rPr lang="fr-CA" sz="1800" b="1" dirty="0"/>
              <a:t>par et pour </a:t>
            </a:r>
            <a:r>
              <a:rPr lang="fr-CA" sz="1800" dirty="0"/>
              <a:t>les producteurs agricoles et porté par le Conseil pour le développement de l’agriculture du Québec (CDAQ).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sz="1800" b="1" dirty="0"/>
              <a:t>Objectif du projet :</a:t>
            </a:r>
            <a:endParaRPr lang="fr-CA" sz="1800" dirty="0"/>
          </a:p>
          <a:p>
            <a:pPr marL="628642" lvl="2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A" sz="1800" dirty="0"/>
              <a:t>Accélérer l’adoption de pratiques de lutte contre les changements climatiques par les entreprises agricoles.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fr-CA" sz="18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6E28D05-45A6-C2F1-40EC-A4C7DA8578F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fr-CA" dirty="0"/>
              <a:t>Depuis 2017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D79512-E14A-8105-3F94-2176D616DE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5440" y="3665568"/>
            <a:ext cx="1477932" cy="147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9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147CC-EE62-3AAD-E8E9-B787CEE37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8844572-CA3E-DA41-4F91-40A9D449E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À propos d’</a:t>
            </a:r>
            <a:r>
              <a:rPr lang="fr-CA" dirty="0" err="1"/>
              <a:t>Agriclimat</a:t>
            </a: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1E01D0-9157-C159-6909-B64995C2A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0623"/>
            <a:ext cx="3943350" cy="314479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dirty="0"/>
              <a:t>Diffusion des connaissances sur les changements climatiques et leurs répercussions;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dirty="0"/>
              <a:t>Animation d’activités régionales qui favorisent les échanges et l’apprentissage.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E0E577-6713-1B40-90EA-9AE4712BEE3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8650" y="1104374"/>
            <a:ext cx="3943350" cy="419626"/>
          </a:xfrm>
        </p:spPr>
        <p:txBody>
          <a:bodyPr/>
          <a:lstStyle/>
          <a:p>
            <a:r>
              <a:rPr lang="fr-CA" dirty="0"/>
              <a:t>Actions 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1BB46F-EB6B-616B-E2A8-8A28F3B163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5320" y="82132"/>
            <a:ext cx="1289780" cy="1289780"/>
          </a:xfrm>
          <a:prstGeom prst="rect">
            <a:avLst/>
          </a:prstGeom>
        </p:spPr>
      </p:pic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602A6AC1-83D8-0A0B-442D-26B7DE5C4AD6}"/>
              </a:ext>
            </a:extLst>
          </p:cNvPr>
          <p:cNvSpPr txBox="1">
            <a:spLocks/>
          </p:cNvSpPr>
          <p:nvPr/>
        </p:nvSpPr>
        <p:spPr>
          <a:xfrm>
            <a:off x="4968422" y="1104374"/>
            <a:ext cx="3943350" cy="419626"/>
          </a:xfrm>
          <a:prstGeom prst="rect">
            <a:avLst/>
          </a:prstGeom>
        </p:spPr>
        <p:txBody>
          <a:bodyPr vert="horz" wrap="square" lIns="91440" tIns="0" rIns="91440" bIns="0" rtlCol="0" anchor="ctr" anchorCtr="0">
            <a:noAutofit/>
          </a:bodyPr>
          <a:lstStyle>
            <a:lvl1pPr marL="0" indent="0" algn="l" defTabSz="685783" rtl="0" eaLnBrk="1" latinLnBrk="0" hangingPunct="1">
              <a:lnSpc>
                <a:spcPts val="1900"/>
              </a:lnSpc>
              <a:spcBef>
                <a:spcPts val="600"/>
              </a:spcBef>
              <a:buClr>
                <a:schemeClr val="accent1"/>
              </a:buClr>
              <a:buFontTx/>
              <a:buNone/>
              <a:defRPr sz="18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indent="0" algn="l" defTabSz="685783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378" indent="0" algn="l" defTabSz="685783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566" indent="0" algn="l" defTabSz="685783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754" indent="0" algn="l" defTabSz="685783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5943" indent="0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2" indent="0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Impacts: 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D7FCADE4-CB2A-EBF7-F1DE-2076B8BF5625}"/>
              </a:ext>
            </a:extLst>
          </p:cNvPr>
          <p:cNvSpPr txBox="1">
            <a:spLocks/>
          </p:cNvSpPr>
          <p:nvPr/>
        </p:nvSpPr>
        <p:spPr>
          <a:xfrm>
            <a:off x="4576536" y="1524000"/>
            <a:ext cx="3943350" cy="314479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685783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buClr>
                <a:schemeClr val="accent1"/>
              </a:buClr>
              <a:buFontTx/>
              <a:buNone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71446" indent="-171446" algn="l" defTabSz="685783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342892" indent="-171446" algn="l" defTabSz="685783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514337" indent="-171446" algn="l" defTabSz="685783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685783" indent="-171446" algn="l" defTabSz="685783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7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dirty="0"/>
              <a:t>Développement de connaissances sur l’adaptation aux changements climatiques et la réduction de l’empreinte carbone de l’agriculture; 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dirty="0"/>
              <a:t>Partage d’expériences concrètes pour accélérer la mise en place d’actions sur le terrain.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Tx/>
              <a:buChar char="-"/>
            </a:pPr>
            <a:endParaRPr lang="fr-CA" dirty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99276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510A2-7BC5-7A2C-2229-4F8AD1DF9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83FF4F6-F538-7028-BC51-8C4BFF74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Points saillants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5B7F9-6455-54AA-53BC-F8D3EEAD3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sz="1800" dirty="0"/>
              <a:t>Plan d’adaptation régional face aux changements climatiques pour la Montérégie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1800" dirty="0"/>
              <a:t>7 fiches de sensibilisation (3 productions végétales + 4 animales)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1800" dirty="0"/>
              <a:t>7 capsules vidéo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1800" dirty="0"/>
              <a:t>6 groupes de travail régional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1800" dirty="0"/>
              <a:t>50 plans climat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B6E33EE-915E-C90A-CA02-4F53FE8CCF5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fr-CA" dirty="0"/>
              <a:t>Accompagnement dans l’action en Montérégie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CC461A9-E41B-0F05-1757-F782669F68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215" y="3008283"/>
            <a:ext cx="1757135" cy="175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6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918E3-55B9-7DC5-D240-42E1120B8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2695F3F-BAAE-D534-2FCB-301C7954C7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56" y="4098951"/>
            <a:ext cx="1044549" cy="10445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B6279D-95B6-9CCA-8FD1-4F796FDF67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22518" y="684398"/>
            <a:ext cx="4920436" cy="3774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4E9BEE-EFD0-0328-9870-396E652D52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37567" y="674151"/>
            <a:ext cx="4926229" cy="3789405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8FDDBA3-036D-7FFF-434A-BE5020743D45}"/>
              </a:ext>
            </a:extLst>
          </p:cNvPr>
          <p:cNvSpPr/>
          <p:nvPr/>
        </p:nvSpPr>
        <p:spPr>
          <a:xfrm>
            <a:off x="2471351" y="2001794"/>
            <a:ext cx="2724033" cy="1968843"/>
          </a:xfrm>
          <a:prstGeom prst="roundRect">
            <a:avLst/>
          </a:prstGeom>
          <a:noFill/>
          <a:ln w="76200">
            <a:solidFill>
              <a:srgbClr val="00AD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F7AFF12-E539-CF8B-0371-F61F5CC58BBD}"/>
              </a:ext>
            </a:extLst>
          </p:cNvPr>
          <p:cNvSpPr/>
          <p:nvPr/>
        </p:nvSpPr>
        <p:spPr>
          <a:xfrm>
            <a:off x="5268098" y="2117124"/>
            <a:ext cx="3604054" cy="1787611"/>
          </a:xfrm>
          <a:prstGeom prst="roundRect">
            <a:avLst/>
          </a:prstGeom>
          <a:noFill/>
          <a:ln w="76200">
            <a:solidFill>
              <a:srgbClr val="00AD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6EC3A41-F2CD-5859-9C28-7D2E6645ECC9}"/>
              </a:ext>
            </a:extLst>
          </p:cNvPr>
          <p:cNvSpPr/>
          <p:nvPr/>
        </p:nvSpPr>
        <p:spPr>
          <a:xfrm>
            <a:off x="1405979" y="105739"/>
            <a:ext cx="3862119" cy="6439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9F9C2E0-2FA4-F944-8FFF-5A49A651E20B}"/>
              </a:ext>
            </a:extLst>
          </p:cNvPr>
          <p:cNvSpPr/>
          <p:nvPr/>
        </p:nvSpPr>
        <p:spPr>
          <a:xfrm>
            <a:off x="5264234" y="105739"/>
            <a:ext cx="3862119" cy="6439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743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 6" descr="Une image contenant texte, capture d’écran, Page web, Site web&#10;&#10;Le contenu généré par l’IA peut être incorrect.">
            <a:extLst>
              <a:ext uri="{FF2B5EF4-FFF2-40B4-BE49-F238E27FC236}">
                <a16:creationId xmlns:a16="http://schemas.microsoft.com/office/drawing/2014/main" id="{F5C82060-8293-B71D-81C6-65C9C0FB58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56"/>
          <a:stretch>
            <a:fillRect/>
          </a:stretch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2C7643A-4B2C-831D-6DCC-DDAFC7481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43C0B370-B43C-458D-B5A3-A570CC57BA1B}" type="slidenum">
              <a:rPr lang="en-US" sz="1200">
                <a:solidFill>
                  <a:srgbClr val="FFFFFF"/>
                </a:solidFill>
                <a:latin typeface="+mn-lt"/>
                <a:cs typeface="+mn-cs"/>
              </a:rPr>
              <a:pPr defTabSz="914400"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en-US" sz="120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180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graphism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0952FC0-6650-D422-B062-F45D4500BE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348" y="1321567"/>
            <a:ext cx="7439303" cy="28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6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076474-2277-42F6-6263-542B3F6C7D8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>
                <a:latin typeface="+mj-lt"/>
              </a:rPr>
              <a:t>2016 : Les débuts du programme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DAA5B8-29CB-1AFE-BB1D-1E1EBBFC6EF2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0B370-B43C-458D-B5A3-A570CC57BA1B}" type="slidenum">
              <a:rPr kumimoji="0" lang="fr-CA" sz="105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CA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re 4">
            <a:extLst>
              <a:ext uri="{FF2B5EF4-FFF2-40B4-BE49-F238E27FC236}">
                <a16:creationId xmlns:a16="http://schemas.microsoft.com/office/drawing/2014/main" id="{635278E3-95D1-FE53-28A3-8E7E142BC6A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93776" y="1276344"/>
            <a:ext cx="7956448" cy="3551389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38100">
            <a:solidFill>
              <a:schemeClr val="tx2">
                <a:alpha val="97000"/>
              </a:schemeClr>
            </a:solidFill>
          </a:ln>
        </p:spPr>
        <p:txBody>
          <a:bodyPr vert="horz" lIns="135000" tIns="360000" rIns="360000" bIns="360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 spc="-150">
                <a:solidFill>
                  <a:schemeClr val="tx1"/>
                </a:solidFill>
                <a:latin typeface="ARS Maquette Pro" panose="02000603000000020004" pitchFamily="50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2100" b="1" i="0" u="none" strike="noStrike" kern="1200" cap="none" spc="-150" normalizeH="0" baseline="0" noProof="0" dirty="0">
                <a:ln>
                  <a:noFill/>
                </a:ln>
                <a:solidFill>
                  <a:srgbClr val="00AD7D"/>
                </a:solidFill>
                <a:effectLst/>
                <a:uLnTx/>
                <a:uFillTx/>
                <a:latin typeface="+mj-lt"/>
                <a:ea typeface="+mj-ea"/>
                <a:cs typeface="Gotham Bold" panose="020B0604020202020204" charset="0"/>
              </a:rPr>
              <a:t>ALUS MONTÉRÉGIE :</a:t>
            </a: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2000" b="0" i="0" u="none" strike="noStrike" kern="1200" cap="none" spc="-1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Gotham Book Regular" panose="020B0604020202020204" charset="0"/>
              </a:rPr>
              <a:t>	</a:t>
            </a: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Gotham" panose="020B0604020202020204" charset="0"/>
              </a:rPr>
              <a:t>Issu d’un partenariat entre ALUS Canada et la Fédération de 	l’UPA de la Montérégie, le programme ALUS a fait son 	apparition pour la première fois au Québec en </a:t>
            </a:r>
            <a:r>
              <a:rPr kumimoji="0" lang="fr-C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Gotham" panose="020B0604020202020204" charset="0"/>
              </a:rPr>
              <a:t>2016. </a:t>
            </a: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Gotham" panose="020B060402020202020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-1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Gotham" panose="020B0604020202020204" charset="0"/>
              </a:rPr>
              <a:t>	</a:t>
            </a: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Gotham" panose="020B0604020202020204" charset="0"/>
              </a:rPr>
              <a:t>Levier pour influencer les décideurs à reconnaître la rétribution 	comme 	incitatif à l’adoption de pratiques durables et valoriser 	les bons coups en agroenvironnement des producteurs 	agricoles.</a:t>
            </a:r>
          </a:p>
        </p:txBody>
      </p:sp>
      <p:pic>
        <p:nvPicPr>
          <p:cNvPr id="4" name="Graphique 3" descr="Poignée de main avec un remplissage uni">
            <a:extLst>
              <a:ext uri="{FF2B5EF4-FFF2-40B4-BE49-F238E27FC236}">
                <a16:creationId xmlns:a16="http://schemas.microsoft.com/office/drawing/2014/main" id="{674C7F21-7775-2B7C-6D4B-3A66E1131F2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8000" y="2012417"/>
            <a:ext cx="914400" cy="914400"/>
          </a:xfrm>
          <a:prstGeom prst="rect">
            <a:avLst/>
          </a:prstGeom>
        </p:spPr>
      </p:pic>
      <p:pic>
        <p:nvPicPr>
          <p:cNvPr id="10" name="Graphique 9" descr="Main ouverte avec une plante avec un remplissage uni">
            <a:extLst>
              <a:ext uri="{FF2B5EF4-FFF2-40B4-BE49-F238E27FC236}">
                <a16:creationId xmlns:a16="http://schemas.microsoft.com/office/drawing/2014/main" id="{EBAE9461-6434-311D-9570-58D09E1C7E9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000" y="3443035"/>
            <a:ext cx="914400" cy="914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5F90EB-B1B2-5946-44ED-ED150220023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8907" y="129731"/>
            <a:ext cx="1682138" cy="64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16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4CA80-4504-5114-84B6-9E9072B4D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D05A341-B5A5-FC4F-C7F1-3DC506F9A1F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765"/>
            <a:ext cx="9143980" cy="5141969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934368D8-77E2-DDF6-EBD8-30882487159C}"/>
              </a:ext>
            </a:extLst>
          </p:cNvPr>
          <p:cNvSpPr txBox="1">
            <a:spLocks/>
          </p:cNvSpPr>
          <p:nvPr/>
        </p:nvSpPr>
        <p:spPr>
          <a:xfrm>
            <a:off x="628650" y="419724"/>
            <a:ext cx="7886700" cy="61459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1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fr-CA" dirty="0"/>
              <a:t>Le programme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2BAD1E4-1A8C-E247-E2F5-54D9D156B127}"/>
              </a:ext>
            </a:extLst>
          </p:cNvPr>
          <p:cNvSpPr txBox="1">
            <a:spLocks/>
          </p:cNvSpPr>
          <p:nvPr/>
        </p:nvSpPr>
        <p:spPr>
          <a:xfrm>
            <a:off x="295276" y="1179948"/>
            <a:ext cx="8600790" cy="3578212"/>
          </a:xfrm>
          <a:prstGeom prst="rect">
            <a:avLst/>
          </a:prstGeom>
          <a:noFill/>
        </p:spPr>
        <p:txBody>
          <a:bodyPr lIns="360000" tIns="360000" rIns="360000"/>
          <a:lstStyle>
            <a:lvl1pPr marL="0" indent="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Tx/>
              <a:buNone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71450" indent="-17145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342900" indent="-17145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514350" indent="-17145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685800" indent="-171450" algn="l" defTabSz="685800" rtl="0" eaLnBrk="1" latinLnBrk="0" hangingPunct="1">
              <a:lnSpc>
                <a:spcPts val="21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CA" sz="2400" b="1" dirty="0">
                <a:solidFill>
                  <a:srgbClr val="00AD7D"/>
                </a:solidFill>
                <a:latin typeface="+mj-lt"/>
                <a:cs typeface="Arial" panose="020B0604020202020204" pitchFamily="34" charset="0"/>
              </a:rPr>
              <a:t>Par des producteurs, </a:t>
            </a:r>
            <a:r>
              <a:rPr lang="fr-CA" sz="2400" b="1" dirty="0">
                <a:solidFill>
                  <a:srgbClr val="034D2F"/>
                </a:solidFill>
                <a:latin typeface="+mj-lt"/>
                <a:cs typeface="Arial" panose="020B0604020202020204" pitchFamily="34" charset="0"/>
              </a:rPr>
              <a:t>pour les producteurs</a:t>
            </a:r>
          </a:p>
          <a:p>
            <a:pPr>
              <a:lnSpc>
                <a:spcPct val="100000"/>
              </a:lnSpc>
            </a:pPr>
            <a:endParaRPr lang="fr-CA" sz="2000" b="1" dirty="0">
              <a:solidFill>
                <a:srgbClr val="034D2F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C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ALUS est le seul programme qui offre de l’</a:t>
            </a:r>
            <a:r>
              <a:rPr lang="fr-C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accompagnement</a:t>
            </a:r>
            <a:r>
              <a:rPr lang="fr-C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aux producteurs agricoles qui décident de </a:t>
            </a:r>
            <a:r>
              <a:rPr lang="fr-C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créer, restaurer et entretenir </a:t>
            </a:r>
            <a:r>
              <a:rPr lang="fr-C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des projets agroenvironnementaux sur leurs terres en plus de les </a:t>
            </a:r>
            <a:r>
              <a:rPr lang="fr-C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rétribuer</a:t>
            </a:r>
            <a:r>
              <a:rPr lang="fr-C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annuellement pour les </a:t>
            </a:r>
            <a:r>
              <a:rPr lang="fr-C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services écosystémiques </a:t>
            </a:r>
            <a:r>
              <a:rPr lang="fr-C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qu'ils produisent.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A44FCF-BD08-5963-04F0-E1E03F858B3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8907" y="129731"/>
            <a:ext cx="1682138" cy="64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D91AF-967F-2C82-C8C5-D09D4F3BC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A0BBAB6-D3BE-D7BF-7D05-122AD46FF01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34" y="0"/>
            <a:ext cx="9143980" cy="514196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49882AE-8DDE-53AB-B013-6EDBC53E33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00" y="122179"/>
            <a:ext cx="4928145" cy="8540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dirty="0">
                <a:solidFill>
                  <a:srgbClr val="04683F"/>
                </a:solidFill>
                <a:latin typeface="Aptos" panose="020B0004020202020204" pitchFamily="34" charset="0"/>
              </a:rPr>
              <a:t>Typ</a:t>
            </a:r>
            <a:r>
              <a:rPr lang="en-US" kern="1200" dirty="0">
                <a:solidFill>
                  <a:srgbClr val="04683F"/>
                </a:solidFill>
                <a:latin typeface="Aptos" panose="020B0004020202020204" pitchFamily="34" charset="0"/>
              </a:rPr>
              <a:t>es de </a:t>
            </a:r>
            <a:r>
              <a:rPr lang="en-US" kern="1200" dirty="0" err="1">
                <a:solidFill>
                  <a:srgbClr val="04683F"/>
                </a:solidFill>
                <a:latin typeface="Aptos" panose="020B0004020202020204" pitchFamily="34" charset="0"/>
              </a:rPr>
              <a:t>projets</a:t>
            </a:r>
            <a:r>
              <a:rPr lang="en-US" kern="1200" dirty="0">
                <a:solidFill>
                  <a:srgbClr val="04683F"/>
                </a:solidFill>
                <a:latin typeface="Aptos" panose="020B0004020202020204" pitchFamily="34" charset="0"/>
              </a:rPr>
              <a:t> </a:t>
            </a:r>
            <a:r>
              <a:rPr lang="en-US" kern="1200" dirty="0" err="1">
                <a:solidFill>
                  <a:srgbClr val="04683F"/>
                </a:solidFill>
                <a:latin typeface="Aptos" panose="020B0004020202020204" pitchFamily="34" charset="0"/>
              </a:rPr>
              <a:t>admissibles</a:t>
            </a:r>
            <a:endParaRPr lang="en-US" kern="1200" dirty="0">
              <a:solidFill>
                <a:srgbClr val="04683F"/>
              </a:solidFill>
              <a:latin typeface="Aptos" panose="020B0004020202020204" pitchFamily="34" charset="0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001899-A3DE-CBCA-D84F-1630536DBA0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754" y="766490"/>
            <a:ext cx="6751554" cy="32492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  <a:cs typeface="Gotham Bold" panose="020B0604020202020204" charset="0"/>
              </a:rPr>
              <a:t>Aménagements de zones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en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friche</a:t>
            </a:r>
            <a:r>
              <a:rPr lang="en-US" sz="1800" dirty="0">
                <a:latin typeface="+mj-lt"/>
                <a:cs typeface="Gotham Bold" panose="020B0604020202020204" charset="0"/>
              </a:rPr>
              <a:t>  et de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coulées</a:t>
            </a:r>
            <a:endParaRPr lang="en-US" sz="1800" dirty="0">
              <a:latin typeface="+mj-lt"/>
              <a:cs typeface="Gotham Bold" panose="020B0604020202020204" charset="0"/>
            </a:endParaRPr>
          </a:p>
          <a:p>
            <a:pPr marL="571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  <a:cs typeface="Gotham Bold" panose="020B0604020202020204" charset="0"/>
              </a:rPr>
              <a:t>Haies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multifonctionnelles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</a:p>
          <a:p>
            <a:pPr marL="571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  <a:cs typeface="Gotham Bold" panose="020B0604020202020204" charset="0"/>
              </a:rPr>
              <a:t>Bandes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riveraines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élargies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</a:p>
          <a:p>
            <a:pPr marL="571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j-lt"/>
                <a:cs typeface="Gotham Bold" panose="020B0604020202020204" charset="0"/>
              </a:rPr>
              <a:t>Ilots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boisés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</a:p>
          <a:p>
            <a:pPr marL="571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  <a:cs typeface="Gotham Bold" panose="020B0604020202020204" charset="0"/>
              </a:rPr>
              <a:t>Bassin de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sédimentation</a:t>
            </a:r>
            <a:endParaRPr lang="en-US" sz="1800" dirty="0">
              <a:latin typeface="+mj-lt"/>
              <a:cs typeface="Gotham Bold" panose="020B0604020202020204" charset="0"/>
            </a:endParaRPr>
          </a:p>
          <a:p>
            <a:pPr marL="571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j-lt"/>
                <a:cs typeface="Gotham Bold" panose="020B0604020202020204" charset="0"/>
              </a:rPr>
              <a:t>Haies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arbustives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</a:p>
          <a:p>
            <a:pPr marL="57150"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j-lt"/>
                <a:cs typeface="Gotham Bold" panose="020B0604020202020204" charset="0"/>
              </a:rPr>
              <a:t>Prés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fleuris</a:t>
            </a:r>
            <a:endParaRPr lang="en-US" sz="1800" dirty="0">
              <a:latin typeface="+mj-lt"/>
              <a:cs typeface="Gotham Bold" panose="020B0604020202020204" charset="0"/>
            </a:endParaRPr>
          </a:p>
          <a:p>
            <a:pPr marL="285750" lvl="2" indent="-285750" defTabSz="914400">
              <a:lnSpc>
                <a:spcPct val="150000"/>
              </a:lnSpc>
            </a:pPr>
            <a:r>
              <a:rPr lang="en-US" sz="1800" dirty="0">
                <a:latin typeface="+mj-lt"/>
                <a:cs typeface="Gotham Bold" panose="020B0604020202020204" charset="0"/>
              </a:rPr>
              <a:t>Fauche </a:t>
            </a:r>
            <a:r>
              <a:rPr lang="en-US" sz="1800" dirty="0" err="1">
                <a:latin typeface="+mj-lt"/>
                <a:cs typeface="Gotham Bold" panose="020B0604020202020204" charset="0"/>
              </a:rPr>
              <a:t>retardée</a:t>
            </a:r>
            <a:r>
              <a:rPr lang="en-US" sz="1800" dirty="0">
                <a:latin typeface="+mj-lt"/>
                <a:cs typeface="Gotham Bold" panose="020B0604020202020204" charset="0"/>
              </a:rPr>
              <a:t> du foin </a:t>
            </a:r>
            <a:r>
              <a:rPr lang="fr-CA" sz="1800" dirty="0">
                <a:latin typeface="+mj-lt"/>
                <a:cs typeface="Gotham Bold" panose="020B0604020202020204" charset="0"/>
              </a:rPr>
              <a:t>et pâturages non broutés (1 ha)</a:t>
            </a:r>
            <a:r>
              <a:rPr lang="en-US" sz="1800" dirty="0">
                <a:latin typeface="+mj-lt"/>
                <a:cs typeface="Gotham Bold" panose="020B0604020202020204" charset="0"/>
              </a:rPr>
              <a:t> </a:t>
            </a:r>
            <a:endParaRPr lang="en-US" sz="1800" dirty="0">
              <a:latin typeface="+mj-lt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D3D83F-82ED-B155-E815-31A779FC7A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968" y="1"/>
            <a:ext cx="2935032" cy="2461177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6CEEC0-FDD5-A8B7-0FA3-AA9779F95B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5240" y="2113397"/>
            <a:ext cx="2521378" cy="1333044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2F390D-83E6-52E7-FECE-EA56B53F29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7062" y="3098659"/>
            <a:ext cx="2384184" cy="2044841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7063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E6849E8B-7DB9-B594-E4A6-0534D9C55A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60" y="2932029"/>
            <a:ext cx="2865130" cy="22511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7FAD91-7018-64C0-6483-7F5664C9DD9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418" y="1204077"/>
            <a:ext cx="3155872" cy="23696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C75F9A-6B1B-65C4-E88D-AB9C5A5B50D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0647" y="2792361"/>
            <a:ext cx="1763354" cy="23511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4862A4B-8323-D34D-5BCC-B1A1F3E0C61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0623" y="-28294"/>
            <a:ext cx="2479008" cy="18592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42F877-ABD7-5CAA-22D2-83BA16BBD50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04218" y="-144570"/>
            <a:ext cx="3226077" cy="186900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561398-A919-11B7-C2F4-B78A39B573C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1859" y="-28294"/>
            <a:ext cx="3767217" cy="2511739"/>
          </a:xfrm>
          <a:prstGeom prst="rect">
            <a:avLst/>
          </a:prstGeom>
        </p:spPr>
      </p:pic>
      <p:pic>
        <p:nvPicPr>
          <p:cNvPr id="2" name="Espace réservé pour une image  11">
            <a:extLst>
              <a:ext uri="{FF2B5EF4-FFF2-40B4-BE49-F238E27FC236}">
                <a16:creationId xmlns:a16="http://schemas.microsoft.com/office/drawing/2014/main" id="{DE51BD3C-3276-F074-E70B-165B3B5F448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17556" y="1724437"/>
            <a:ext cx="3076821" cy="22511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A39A2A-DF1C-11BD-41F7-30F93AD076D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597" y="1765069"/>
            <a:ext cx="2982640" cy="1679775"/>
          </a:xfrm>
          <a:prstGeom prst="rect">
            <a:avLst/>
          </a:prstGeom>
        </p:spPr>
      </p:pic>
      <p:pic>
        <p:nvPicPr>
          <p:cNvPr id="3" name="Espace réservé pour une image  10">
            <a:extLst>
              <a:ext uri="{FF2B5EF4-FFF2-40B4-BE49-F238E27FC236}">
                <a16:creationId xmlns:a16="http://schemas.microsoft.com/office/drawing/2014/main" id="{3DE14016-5EA0-C052-7BD9-9B902EA7D06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0791" y="3218280"/>
            <a:ext cx="2505473" cy="19668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FFF177-D2CA-4F6A-0215-7723AD8ACD8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8362" y="3420358"/>
            <a:ext cx="2502501" cy="174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29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5C75C8-AF3B-6CB8-DED8-1168C3DE8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433" y="406264"/>
            <a:ext cx="4749777" cy="469390"/>
          </a:xfrm>
          <a:solidFill>
            <a:srgbClr val="FFFFFF">
              <a:alpha val="60000"/>
            </a:srgbClr>
          </a:solidFill>
        </p:spPr>
        <p:txBody>
          <a:bodyPr wrap="square" tIns="144000" anchor="ctr">
            <a:noAutofit/>
          </a:bodyPr>
          <a:lstStyle/>
          <a:p>
            <a:r>
              <a:rPr lang="fr-CA" sz="2700" b="1" dirty="0">
                <a:solidFill>
                  <a:srgbClr val="04683F"/>
                </a:solidFill>
                <a:latin typeface="Aptos" panose="020B0004020202020204" pitchFamily="34" charset="0"/>
                <a:cs typeface="Gotham Bold" panose="020B0604020202020204" charset="0"/>
              </a:rPr>
              <a:t>Les réalisations depuis 2016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842FE3-B9AF-8EA8-6512-EE3169C2EF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18011" y="1137688"/>
            <a:ext cx="8473440" cy="4005812"/>
          </a:xfrm>
          <a:solidFill>
            <a:srgbClr val="FFFFFF">
              <a:alpha val="7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216000" bIns="10800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27 149 arbres et 53 185 arbustes plantés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000" dirty="0">
              <a:solidFill>
                <a:schemeClr val="tx1"/>
              </a:solidFill>
              <a:latin typeface="Aptos" panose="020B0004020202020204" pitchFamily="34" charset="0"/>
              <a:cs typeface="Gotham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193 ha de nouveaux projets</a:t>
            </a:r>
            <a:r>
              <a:rPr lang="fr-CA" sz="7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  </a:t>
            </a: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:</a:t>
            </a:r>
          </a:p>
          <a:p>
            <a:pPr marL="1200150" lvl="1" indent="-342900"/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Bandes fleuries et prés fleuris (40 ha);</a:t>
            </a:r>
          </a:p>
          <a:p>
            <a:pPr marL="1200150" lvl="1" indent="-342900"/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Fauche retardée (28 ha);</a:t>
            </a:r>
          </a:p>
          <a:p>
            <a:pPr marL="1200150" lvl="1" indent="-342900"/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Plantation d’arbres et d’arbustes (haies multifonctionnelles, bandes riveraines élargies, îlots boisés et coulées agricoles (125 ha).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000" dirty="0">
              <a:solidFill>
                <a:schemeClr val="tx1"/>
              </a:solidFill>
              <a:latin typeface="Aptos" panose="020B0004020202020204" pitchFamily="34" charset="0"/>
              <a:cs typeface="Gotham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90 ha de projets renouvelés.</a:t>
            </a:r>
            <a:endParaRPr lang="fr-CA" sz="2000" dirty="0">
              <a:latin typeface="Aptos" panose="020B00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593859-0B6C-0413-A2CB-321114D10BB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7157" y="262034"/>
            <a:ext cx="2805620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5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8FF80-19AA-D251-8EC2-76BFFF5F4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7AE642-BA3F-A07F-62C7-C4E5A730D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432" y="406264"/>
            <a:ext cx="8255281" cy="430498"/>
          </a:xfrm>
          <a:solidFill>
            <a:srgbClr val="FFFFFF">
              <a:alpha val="60000"/>
            </a:srgbClr>
          </a:solidFill>
        </p:spPr>
        <p:txBody>
          <a:bodyPr wrap="square" tIns="144000" anchor="ctr">
            <a:noAutofit/>
          </a:bodyPr>
          <a:lstStyle/>
          <a:p>
            <a:r>
              <a:rPr lang="fr-CA" sz="2700" b="1" dirty="0">
                <a:solidFill>
                  <a:srgbClr val="04683F"/>
                </a:solidFill>
                <a:latin typeface="Aptos" panose="020B0004020202020204" pitchFamily="34" charset="0"/>
                <a:cs typeface="Gotham Bold" panose="020B0604020202020204" charset="0"/>
              </a:rPr>
              <a:t>Les réalisations dans la MRC de Pierre-De Saurel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422E49-C6C9-EAB3-FEDD-212BBEDDBC6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00129" y="836762"/>
            <a:ext cx="7366958" cy="3705584"/>
          </a:xfrm>
          <a:solidFill>
            <a:srgbClr val="FFFFFF">
              <a:alpha val="7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216000" bIns="108000">
            <a:noAutofit/>
          </a:bodyPr>
          <a:lstStyle/>
          <a:p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Depuis 2016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41 </a:t>
            </a:r>
            <a:r>
              <a:rPr lang="fr-CA" sz="2000" b="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fermes participantes</a:t>
            </a: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55 ha de nouveaux projets  :</a:t>
            </a:r>
          </a:p>
          <a:p>
            <a:pPr marL="1200150" lvl="1" indent="-342900"/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Bandes fleuries et prés fleuris (9 ha);</a:t>
            </a:r>
          </a:p>
          <a:p>
            <a:pPr marL="1200150" lvl="1" indent="-342900"/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Fauche retardée (5 ha);</a:t>
            </a:r>
          </a:p>
          <a:p>
            <a:pPr marL="1200150" lvl="1" indent="-342900"/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Bandes riveraines élargies, bassin sédimentaire et coulées agricoles (21 ha) ; </a:t>
            </a:r>
          </a:p>
          <a:p>
            <a:pPr marL="1200150" lvl="1" indent="-342900"/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Plantation d’arbres et d’arbustes (haies multifonctionnelles, îlots boisés) (20 ha).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  <a:cs typeface="Gotham Bold" panose="020B0604020202020204" charset="0"/>
              </a:rPr>
              <a:t>27 ha de projets renouvelés;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 b="0" dirty="0">
                <a:solidFill>
                  <a:schemeClr val="tx1"/>
                </a:solidFill>
                <a:latin typeface="Aptos" panose="020B0004020202020204" pitchFamily="34" charset="0"/>
              </a:rPr>
              <a:t>Services écosystémiques crées dans </a:t>
            </a:r>
            <a:r>
              <a:rPr lang="fr-CA" sz="2000" dirty="0">
                <a:solidFill>
                  <a:schemeClr val="tx1"/>
                </a:solidFill>
                <a:latin typeface="Aptos" panose="020B0004020202020204" pitchFamily="34" charset="0"/>
              </a:rPr>
              <a:t>8 municipalités</a:t>
            </a:r>
            <a:endParaRPr lang="fr-CA" sz="2000" b="0" dirty="0">
              <a:latin typeface="Aptos" panose="020B00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6BCA8E-9D36-F7EF-3537-1F297BBA28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2735" y="1135344"/>
            <a:ext cx="2336978" cy="89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14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 descr="Une image contenant plein air, ciel, nuage, agriculture&#10;&#10;Le contenu généré par l’IA peut être incorrect.">
            <a:extLst>
              <a:ext uri="{FF2B5EF4-FFF2-40B4-BE49-F238E27FC236}">
                <a16:creationId xmlns:a16="http://schemas.microsoft.com/office/drawing/2014/main" id="{59C7B204-A599-6441-C0B9-5248AF58067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E52A78-510C-2E7D-2585-DC65B82C0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72466" y="2269985"/>
            <a:ext cx="5084814" cy="1731467"/>
          </a:xfrm>
        </p:spPr>
        <p:txBody>
          <a:bodyPr/>
          <a:lstStyle/>
          <a:p>
            <a:pPr algn="ctr"/>
            <a:r>
              <a:rPr lang="fr-CA" sz="2800" b="1" i="1" dirty="0"/>
              <a:t>La Pot au Beurre en action :</a:t>
            </a:r>
          </a:p>
          <a:p>
            <a:pPr algn="ctr"/>
            <a:endParaRPr lang="fr-CA" sz="2800" b="1" i="1" dirty="0"/>
          </a:p>
          <a:p>
            <a:pPr algn="ctr"/>
            <a:r>
              <a:rPr lang="fr-CA" sz="2800" b="1" i="1" dirty="0"/>
              <a:t>Des producteurs mobilisés et engagés</a:t>
            </a:r>
            <a:endParaRPr lang="fr-CA" sz="28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C965072-3FD1-9A27-1C07-5D88B15E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853" y="660761"/>
            <a:ext cx="5084816" cy="669927"/>
          </a:xfrm>
        </p:spPr>
        <p:txBody>
          <a:bodyPr/>
          <a:lstStyle/>
          <a:p>
            <a:r>
              <a:rPr lang="fr-CA" sz="2800" dirty="0"/>
              <a:t>Projet collectif agricole de la rivière Pot au Beurre</a:t>
            </a:r>
            <a:br>
              <a:rPr lang="fr-CA" dirty="0"/>
            </a:b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0DCCEDD-00E4-E404-49EF-879364BA49B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128853" y="1459908"/>
            <a:ext cx="5084815" cy="373559"/>
          </a:xfrm>
        </p:spPr>
        <p:txBody>
          <a:bodyPr/>
          <a:lstStyle/>
          <a:p>
            <a:r>
              <a:rPr lang="fr-CA" dirty="0"/>
              <a:t>2015-2023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770B8F-ACD0-A4A5-25C5-AD148CB0D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C0B370-B43C-458D-B5A3-A570CC57BA1B}" type="slidenum">
              <a:rPr lang="fr-CA" smtClean="0"/>
              <a:pPr/>
              <a:t>19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950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3E571B5-D5E8-87EF-EEBE-FA566072D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C0B370-B43C-458D-B5A3-A570CC57BA1B}" type="slidenum">
              <a:rPr lang="fr-CA" smtClean="0"/>
              <a:pPr/>
              <a:t>20</a:t>
            </a:fld>
            <a:endParaRPr lang="fr-C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C14AD9-D9CE-6FD4-4A1E-CEEFA81E9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18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03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0516D5-581B-649E-7112-F2617A49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Actions concertées en agroenvironnement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B0B8D2A-DBAD-8A0A-2FF9-45C0A5A15F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63576" y="1099089"/>
            <a:ext cx="7891272" cy="373559"/>
          </a:xfrm>
        </p:spPr>
        <p:txBody>
          <a:bodyPr/>
          <a:lstStyle/>
          <a:p>
            <a:r>
              <a:rPr lang="fr-CA" dirty="0"/>
              <a:t>Sur le territoire de la MRC de Pierre-De Saurel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AB16CB1-AB79-609C-ECAB-B90C07C1860B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44485" y="1612624"/>
            <a:ext cx="2866232" cy="3145536"/>
          </a:xfrm>
        </p:spPr>
        <p:txBody>
          <a:bodyPr/>
          <a:lstStyle/>
          <a:p>
            <a:r>
              <a:rPr lang="fr-CA" b="1" dirty="0"/>
              <a:t>Services agronomiques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Suivi azote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Dépistage VFF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Accompagnement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9AA970DA-C159-53E1-11B7-1610882F3F3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203118" y="1614162"/>
            <a:ext cx="2866232" cy="3145536"/>
          </a:xfrm>
        </p:spPr>
        <p:txBody>
          <a:bodyPr/>
          <a:lstStyle/>
          <a:p>
            <a:r>
              <a:rPr lang="fr-CA" b="1" dirty="0"/>
              <a:t>Cultures de couverture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Aide financière pour achat de semences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Semis à forfait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Contribution pour 612 ha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F92799C1-C8AC-A3BF-1D5A-7E0E619987D2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027603" y="1631579"/>
            <a:ext cx="3116397" cy="3145536"/>
          </a:xfrm>
        </p:spPr>
        <p:txBody>
          <a:bodyPr/>
          <a:lstStyle/>
          <a:p>
            <a:r>
              <a:rPr lang="fr-CA" b="1" dirty="0"/>
              <a:t>Bandes riveraines élargies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1,9 km linéaires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/>
              <a:t>0,9 ha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B21999-CC6D-8D3C-7522-62654CFF3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C0B370-B43C-458D-B5A3-A570CC57BA1B}" type="slidenum">
              <a:rPr lang="fr-CA" smtClean="0"/>
              <a:pPr/>
              <a:t>21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10484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B28AF-2A5E-5651-0A29-525E52D44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D5238-DC30-00BB-99DD-79ACD74A4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Actions concertées en agroenvironnement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0472E6E-BFC6-FF30-70DE-C7F1DF1B5B0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CA" dirty="0"/>
              <a:t>Sur le territoire de la MRC de Pierre-De Saurel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80CCAB7-5ED1-D8F2-218D-6828B20331B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18012" y="2388137"/>
            <a:ext cx="3918857" cy="1060457"/>
          </a:xfrm>
        </p:spPr>
        <p:txBody>
          <a:bodyPr/>
          <a:lstStyle/>
          <a:p>
            <a:r>
              <a:rPr lang="fr-CA" b="1" dirty="0"/>
              <a:t>Pérennisation des aménagements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B398C956-15B6-7521-E04F-286E3BCA6A3A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572000" y="2216433"/>
            <a:ext cx="4518116" cy="1046736"/>
          </a:xfrm>
        </p:spPr>
        <p:txBody>
          <a:bodyPr/>
          <a:lstStyle/>
          <a:p>
            <a:r>
              <a:rPr lang="fr-CA" b="1" dirty="0"/>
              <a:t>Transfert de connaissances et rayonnement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BADC9A-508C-8BAB-8F3C-7E3168131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C0B370-B43C-458D-B5A3-A570CC57BA1B}" type="slidenum">
              <a:rPr lang="fr-CA" smtClean="0"/>
              <a:pPr/>
              <a:t>22</a:t>
            </a:fld>
            <a:endParaRPr lang="fr-CA" dirty="0"/>
          </a:p>
        </p:txBody>
      </p:sp>
      <p:pic>
        <p:nvPicPr>
          <p:cNvPr id="11" name="Image 10" descr="Une image contenant plein air, herbe, plante, ciel&#10;&#10;Le contenu généré par l’IA peut être incorrect.">
            <a:extLst>
              <a:ext uri="{FF2B5EF4-FFF2-40B4-BE49-F238E27FC236}">
                <a16:creationId xmlns:a16="http://schemas.microsoft.com/office/drawing/2014/main" id="{C0B551B1-9651-A6B9-564D-6408CE5076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012" y="419724"/>
            <a:ext cx="4400768" cy="3300576"/>
          </a:xfrm>
          <a:prstGeom prst="rect">
            <a:avLst/>
          </a:prstGeom>
        </p:spPr>
      </p:pic>
      <p:pic>
        <p:nvPicPr>
          <p:cNvPr id="13" name="Image 12" descr="Une image contenant herbe, plein air, personne, habits&#10;&#10;Le contenu généré par l’IA peut être incorrect.">
            <a:extLst>
              <a:ext uri="{FF2B5EF4-FFF2-40B4-BE49-F238E27FC236}">
                <a16:creationId xmlns:a16="http://schemas.microsoft.com/office/drawing/2014/main" id="{F29FFFAA-F025-C43E-AF08-103E131818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964704" y="1193611"/>
            <a:ext cx="3732708" cy="2799531"/>
          </a:xfrm>
          <a:prstGeom prst="rect">
            <a:avLst/>
          </a:prstGeom>
        </p:spPr>
      </p:pic>
      <p:pic>
        <p:nvPicPr>
          <p:cNvPr id="15" name="Image 14" descr="Une image contenant plein air, ciel, habits, nuage&#10;&#10;Le contenu généré par l’IA peut être incorrect.">
            <a:extLst>
              <a:ext uri="{FF2B5EF4-FFF2-40B4-BE49-F238E27FC236}">
                <a16:creationId xmlns:a16="http://schemas.microsoft.com/office/drawing/2014/main" id="{C10AC340-AC1F-1B85-565C-C5765FCBE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53" y="1105398"/>
            <a:ext cx="4699808" cy="3524856"/>
          </a:xfrm>
          <a:prstGeom prst="rect">
            <a:avLst/>
          </a:prstGeom>
        </p:spPr>
      </p:pic>
      <p:pic>
        <p:nvPicPr>
          <p:cNvPr id="17" name="Image 16" descr="Une image contenant habits, personne, homme, grange&#10;&#10;Le contenu généré par l’IA peut être incorrect.">
            <a:extLst>
              <a:ext uri="{FF2B5EF4-FFF2-40B4-BE49-F238E27FC236}">
                <a16:creationId xmlns:a16="http://schemas.microsoft.com/office/drawing/2014/main" id="{C9267F16-A36B-FDDB-4ECF-F322FF9560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050" y="727022"/>
            <a:ext cx="5091545" cy="382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7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CE1114D-760A-823A-FC34-06D52FC629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Face aux changements climatiques, les producteurs et productrices agricoles de Pierre-De Saurel passent à l’action.</a:t>
            </a:r>
            <a:br>
              <a:rPr lang="fr-CA" dirty="0"/>
            </a:br>
            <a:br>
              <a:rPr lang="fr-CA" dirty="0"/>
            </a:br>
            <a:r>
              <a:rPr lang="fr-CA" dirty="0"/>
              <a:t>Donnons-leur les outils et les ressources pour aller plus loin!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296761-F5A4-2C05-D59A-6EF5F62E44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342313" y="4800600"/>
            <a:ext cx="801687" cy="273050"/>
          </a:xfrm>
        </p:spPr>
        <p:txBody>
          <a:bodyPr/>
          <a:lstStyle/>
          <a:p>
            <a:fld id="{43C0B370-B43C-458D-B5A3-A570CC57BA1B}" type="slidenum">
              <a:rPr lang="fr-CA" smtClean="0"/>
              <a:pPr/>
              <a:t>23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682143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2D528-7CC0-8257-0C26-BB855AA75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9134"/>
            <a:ext cx="5028008" cy="1389957"/>
          </a:xfrm>
        </p:spPr>
        <p:txBody>
          <a:bodyPr/>
          <a:lstStyle/>
          <a:p>
            <a:r>
              <a:rPr lang="fr-FR" dirty="0"/>
              <a:t>Merci!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1125E4-2EDE-66DB-5CBC-41E1C390C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573" y="3252316"/>
            <a:ext cx="5028009" cy="1125140"/>
          </a:xfrm>
        </p:spPr>
        <p:txBody>
          <a:bodyPr/>
          <a:lstStyle/>
          <a:p>
            <a:r>
              <a:rPr lang="fr-FR" dirty="0"/>
              <a:t>Des questions ou des commentaires?</a:t>
            </a:r>
          </a:p>
          <a:p>
            <a:endParaRPr lang="fr-FR" dirty="0"/>
          </a:p>
        </p:txBody>
      </p:sp>
      <p:pic>
        <p:nvPicPr>
          <p:cNvPr id="4" name="Image 3" descr="Une image contenant plein air, herbe, ciel, plante&#10;&#10;Description générée automatiquement">
            <a:extLst>
              <a:ext uri="{FF2B5EF4-FFF2-40B4-BE49-F238E27FC236}">
                <a16:creationId xmlns:a16="http://schemas.microsoft.com/office/drawing/2014/main" id="{CF9BEC43-12CC-FF3B-ED8E-3177CAD5E56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9091" y="-50105"/>
            <a:ext cx="4064909" cy="5143490"/>
          </a:xfrm>
          <a:custGeom>
            <a:avLst/>
            <a:gdLst>
              <a:gd name="connsiteX0" fmla="*/ 1707108 w 4064909"/>
              <a:gd name="connsiteY0" fmla="*/ 0 h 5143500"/>
              <a:gd name="connsiteX1" fmla="*/ 4064909 w 4064909"/>
              <a:gd name="connsiteY1" fmla="*/ 0 h 5143500"/>
              <a:gd name="connsiteX2" fmla="*/ 4064909 w 4064909"/>
              <a:gd name="connsiteY2" fmla="*/ 5143500 h 5143500"/>
              <a:gd name="connsiteX3" fmla="*/ 2012223 w 4064909"/>
              <a:gd name="connsiteY3" fmla="*/ 5143500 h 5143500"/>
              <a:gd name="connsiteX4" fmla="*/ 853554 w 4064909"/>
              <a:gd name="connsiteY4" fmla="*/ 3548477 h 5143500"/>
              <a:gd name="connsiteX5" fmla="*/ 0 w 4064909"/>
              <a:gd name="connsiteY5" fmla="*/ 2071249 h 5143500"/>
              <a:gd name="connsiteX6" fmla="*/ 1707108 w 4064909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4909" h="5143500">
                <a:moveTo>
                  <a:pt x="1707108" y="0"/>
                </a:moveTo>
                <a:lnTo>
                  <a:pt x="4064909" y="0"/>
                </a:lnTo>
                <a:lnTo>
                  <a:pt x="4064909" y="5143500"/>
                </a:lnTo>
                <a:lnTo>
                  <a:pt x="2012223" y="5143500"/>
                </a:lnTo>
                <a:cubicBezTo>
                  <a:pt x="1062403" y="5143500"/>
                  <a:pt x="1115606" y="4023979"/>
                  <a:pt x="853554" y="3548477"/>
                </a:cubicBezTo>
                <a:cubicBezTo>
                  <a:pt x="630562" y="3143845"/>
                  <a:pt x="0" y="2764903"/>
                  <a:pt x="0" y="2071249"/>
                </a:cubicBezTo>
                <a:cubicBezTo>
                  <a:pt x="0" y="940856"/>
                  <a:pt x="1437566" y="561913"/>
                  <a:pt x="1707108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1246416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Principales UPA">
      <a:dk1>
        <a:srgbClr val="000000"/>
      </a:dk1>
      <a:lt1>
        <a:srgbClr val="FFFFFF"/>
      </a:lt1>
      <a:dk2>
        <a:srgbClr val="04683F"/>
      </a:dk2>
      <a:lt2>
        <a:srgbClr val="F2E8BC"/>
      </a:lt2>
      <a:accent1>
        <a:srgbClr val="00AD7D"/>
      </a:accent1>
      <a:accent2>
        <a:srgbClr val="636466"/>
      </a:accent2>
      <a:accent3>
        <a:srgbClr val="A3CF61"/>
      </a:accent3>
      <a:accent4>
        <a:srgbClr val="CFE5D9"/>
      </a:accent4>
      <a:accent5>
        <a:srgbClr val="F8CE64"/>
      </a:accent5>
      <a:accent6>
        <a:srgbClr val="F37349"/>
      </a:accent6>
      <a:hlink>
        <a:srgbClr val="AED2C6"/>
      </a:hlink>
      <a:folHlink>
        <a:srgbClr val="65A2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268303-803c-47d4-9465-f68baed44ac8">
      <Terms xmlns="http://schemas.microsoft.com/office/infopath/2007/PartnerControls"/>
    </lcf76f155ced4ddcb4097134ff3c332f>
    <TaxCatchAll xmlns="1b8757fe-c866-4375-8d1b-2cb635e9e5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74DC583D83F04E9891497F38344835" ma:contentTypeVersion="11" ma:contentTypeDescription="Crée un document." ma:contentTypeScope="" ma:versionID="b971116187addff271e6965b554fac2a">
  <xsd:schema xmlns:xsd="http://www.w3.org/2001/XMLSchema" xmlns:xs="http://www.w3.org/2001/XMLSchema" xmlns:p="http://schemas.microsoft.com/office/2006/metadata/properties" xmlns:ns2="78268303-803c-47d4-9465-f68baed44ac8" xmlns:ns3="1b8757fe-c866-4375-8d1b-2cb635e9e54c" targetNamespace="http://schemas.microsoft.com/office/2006/metadata/properties" ma:root="true" ma:fieldsID="15c5e7da749217524f2fb49147a03116" ns2:_="" ns3:_="">
    <xsd:import namespace="78268303-803c-47d4-9465-f68baed44ac8"/>
    <xsd:import namespace="1b8757fe-c866-4375-8d1b-2cb635e9e5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68303-803c-47d4-9465-f68baed44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4c2d5cf-b3af-4cb3-824c-6a3bb619a3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757fe-c866-4375-8d1b-2cb635e9e54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ee4e325-cfbb-41d6-abb1-451172f677c2}" ma:internalName="TaxCatchAll" ma:showField="CatchAllData" ma:web="1b8757fe-c866-4375-8d1b-2cb635e9e5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556BC6-01A9-4941-BBA8-695E81D9FD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A6B18F-D68F-40BF-BFE7-1C15D9049AD9}">
  <ds:schemaRefs>
    <ds:schemaRef ds:uri="http://schemas.microsoft.com/office/2006/metadata/properties"/>
    <ds:schemaRef ds:uri="http://schemas.microsoft.com/office/infopath/2007/PartnerControls"/>
    <ds:schemaRef ds:uri="cf4a33cd-710a-4bbf-bbf9-b3bf0ae97ca2"/>
    <ds:schemaRef ds:uri="a9d64d46-0a80-43ea-9592-64451832fbb4"/>
    <ds:schemaRef ds:uri="78268303-803c-47d4-9465-f68baed44ac8"/>
    <ds:schemaRef ds:uri="1b8757fe-c866-4375-8d1b-2cb635e9e54c"/>
  </ds:schemaRefs>
</ds:datastoreItem>
</file>

<file path=customXml/itemProps3.xml><?xml version="1.0" encoding="utf-8"?>
<ds:datastoreItem xmlns:ds="http://schemas.openxmlformats.org/officeDocument/2006/customXml" ds:itemID="{1F422EE7-72DA-4CEF-A445-A0E7825C06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268303-803c-47d4-9465-f68baed44ac8"/>
    <ds:schemaRef ds:uri="1b8757fe-c866-4375-8d1b-2cb635e9e5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828</Words>
  <Application>Microsoft Office PowerPoint</Application>
  <PresentationFormat>Affichage à l'écran (16:9)</PresentationFormat>
  <Paragraphs>160</Paragraphs>
  <Slides>24</Slides>
  <Notes>20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Aptos</vt:lpstr>
      <vt:lpstr>Arial</vt:lpstr>
      <vt:lpstr>ARS Maquette Pro</vt:lpstr>
      <vt:lpstr>ARS Maquette Pro Light</vt:lpstr>
      <vt:lpstr>Wingdings</vt:lpstr>
      <vt:lpstr>Thème Office</vt:lpstr>
      <vt:lpstr>Sommet climat – MRC Pierre-De Saurel</vt:lpstr>
      <vt:lpstr>Territoire névralgique</vt:lpstr>
      <vt:lpstr>Les efforts du monde agricole en matière de climat</vt:lpstr>
      <vt:lpstr>Concrètement sur le territoire</vt:lpstr>
      <vt:lpstr>Concrètement sur le territoire</vt:lpstr>
      <vt:lpstr>Comment accompagner le monde agricole</vt:lpstr>
      <vt:lpstr>À propos d’Agriclimat</vt:lpstr>
      <vt:lpstr>À propos d’Agriclimat</vt:lpstr>
      <vt:lpstr>Points saillants</vt:lpstr>
      <vt:lpstr>Présentation PowerPoint</vt:lpstr>
      <vt:lpstr>Présentation PowerPoint</vt:lpstr>
      <vt:lpstr>Présentation PowerPoint</vt:lpstr>
      <vt:lpstr>2016 : Les débuts du programme</vt:lpstr>
      <vt:lpstr>Présentation PowerPoint</vt:lpstr>
      <vt:lpstr>Types de projets admissibles</vt:lpstr>
      <vt:lpstr>Présentation PowerPoint</vt:lpstr>
      <vt:lpstr>Présentation PowerPoint</vt:lpstr>
      <vt:lpstr>Présentation PowerPoint</vt:lpstr>
      <vt:lpstr>Projet collectif agricole de la rivière Pot au Beurre </vt:lpstr>
      <vt:lpstr>Présentation PowerPoint</vt:lpstr>
      <vt:lpstr>Actions concertées en agroenvironnement</vt:lpstr>
      <vt:lpstr>Actions concertées en agroenvironnement</vt:lpstr>
      <vt:lpstr>Face aux changements climatiques, les producteurs et productrices agricoles de Pierre-De Saurel passent à l’action.  Donnons-leur les outils et les ressources pour aller plus loin!</vt:lpstr>
      <vt:lpstr>Merci!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Beaulé, Martin</dc:creator>
  <cp:lastModifiedBy>Alexandre Brouillard</cp:lastModifiedBy>
  <cp:revision>189</cp:revision>
  <dcterms:created xsi:type="dcterms:W3CDTF">2024-04-18T12:47:35Z</dcterms:created>
  <dcterms:modified xsi:type="dcterms:W3CDTF">2026-10-19T14:34:20Z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0x0101004274DC583D83F04E9891497F38344835</vt:lpwstr>
  </property>
  <property fmtid="{D5CDD505-2E9C-101B-9397-08002B2CF9AE}" pid="3" name="MediaServiceImageTags">
    <vt:lpwstr/>
  </property>
</Properties>
</file>