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5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6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7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9" r:id="rId5"/>
  </p:sldMasterIdLst>
  <p:notesMasterIdLst>
    <p:notesMasterId r:id="rId22"/>
  </p:notesMasterIdLst>
  <p:handoutMasterIdLst>
    <p:handoutMasterId r:id="rId23"/>
  </p:handoutMasterIdLst>
  <p:sldIdLst>
    <p:sldId id="356" r:id="rId6"/>
    <p:sldId id="3848" r:id="rId7"/>
    <p:sldId id="3849" r:id="rId8"/>
    <p:sldId id="525" r:id="rId9"/>
    <p:sldId id="575" r:id="rId10"/>
    <p:sldId id="3861" r:id="rId11"/>
    <p:sldId id="528" r:id="rId12"/>
    <p:sldId id="3969" r:id="rId13"/>
    <p:sldId id="531" r:id="rId14"/>
    <p:sldId id="301" r:id="rId15"/>
    <p:sldId id="430" r:id="rId16"/>
    <p:sldId id="390" r:id="rId17"/>
    <p:sldId id="411" r:id="rId18"/>
    <p:sldId id="432" r:id="rId19"/>
    <p:sldId id="3978" r:id="rId20"/>
    <p:sldId id="3974" r:id="rId21"/>
  </p:sldIdLst>
  <p:sldSz cx="9144000" cy="5143500" type="screen16x9"/>
  <p:notesSz cx="70104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lien Beaulieu" initials="JB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92C8"/>
    <a:srgbClr val="FF0000"/>
    <a:srgbClr val="ED7F11"/>
    <a:srgbClr val="FF6600"/>
    <a:srgbClr val="008080"/>
    <a:srgbClr val="EBE600"/>
    <a:srgbClr val="F2DF2C"/>
    <a:srgbClr val="FFFF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E81801-0953-4EE2-8A70-93AAD9391411}" v="7" dt="2026-10-08T13:04:29.0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8" autoAdjust="0"/>
    <p:restoredTop sz="55028" autoAdjust="0"/>
  </p:normalViewPr>
  <p:slideViewPr>
    <p:cSldViewPr>
      <p:cViewPr varScale="1">
        <p:scale>
          <a:sx n="69" d="100"/>
          <a:sy n="69" d="100"/>
        </p:scale>
        <p:origin x="1843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442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4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e Maheux-Picard" userId="2c03253f-26d0-4f54-b00b-57332165d811" providerId="ADAL" clId="{05645C78-4BDE-4542-8BC9-002E255C7CB8}"/>
    <pc:docChg chg="addSld modSld sldOrd">
      <pc:chgData name="Claude Maheux-Picard" userId="2c03253f-26d0-4f54-b00b-57332165d811" providerId="ADAL" clId="{05645C78-4BDE-4542-8BC9-002E255C7CB8}" dt="2026-10-08T13:11:39.763" v="10"/>
      <pc:docMkLst>
        <pc:docMk/>
      </pc:docMkLst>
      <pc:sldChg chg="addSp modSp add">
        <pc:chgData name="Claude Maheux-Picard" userId="2c03253f-26d0-4f54-b00b-57332165d811" providerId="ADAL" clId="{05645C78-4BDE-4542-8BC9-002E255C7CB8}" dt="2026-10-08T13:06:30.595" v="8"/>
        <pc:sldMkLst>
          <pc:docMk/>
          <pc:sldMk cId="2459022979" sldId="301"/>
        </pc:sldMkLst>
        <pc:graphicFrameChg chg="mod">
          <ac:chgData name="Claude Maheux-Picard" userId="2c03253f-26d0-4f54-b00b-57332165d811" providerId="ADAL" clId="{05645C78-4BDE-4542-8BC9-002E255C7CB8}" dt="2026-10-08T13:04:29.090" v="7" actId="5736"/>
          <ac:graphicFrameMkLst>
            <pc:docMk/>
            <pc:sldMk cId="2459022979" sldId="301"/>
            <ac:graphicFrameMk id="5" creationId="{1D5D1639-5696-3CD6-B248-A3E571113B3E}"/>
          </ac:graphicFrameMkLst>
        </pc:graphicFrameChg>
        <pc:picChg chg="add">
          <ac:chgData name="Claude Maheux-Picard" userId="2c03253f-26d0-4f54-b00b-57332165d811" providerId="ADAL" clId="{05645C78-4BDE-4542-8BC9-002E255C7CB8}" dt="2026-10-08T13:06:30.595" v="8"/>
          <ac:picMkLst>
            <pc:docMk/>
            <pc:sldMk cId="2459022979" sldId="301"/>
            <ac:picMk id="7" creationId="{7EAA19DB-FD4D-52B1-088F-FC0BAB39E078}"/>
          </ac:picMkLst>
        </pc:picChg>
      </pc:sldChg>
      <pc:sldChg chg="add">
        <pc:chgData name="Claude Maheux-Picard" userId="2c03253f-26d0-4f54-b00b-57332165d811" providerId="ADAL" clId="{05645C78-4BDE-4542-8BC9-002E255C7CB8}" dt="2026-10-08T12:59:51.354" v="4"/>
        <pc:sldMkLst>
          <pc:docMk/>
          <pc:sldMk cId="49641314" sldId="390"/>
        </pc:sldMkLst>
      </pc:sldChg>
      <pc:sldChg chg="add ord">
        <pc:chgData name="Claude Maheux-Picard" userId="2c03253f-26d0-4f54-b00b-57332165d811" providerId="ADAL" clId="{05645C78-4BDE-4542-8BC9-002E255C7CB8}" dt="2026-10-08T13:11:39.763" v="10"/>
        <pc:sldMkLst>
          <pc:docMk/>
          <pc:sldMk cId="2207422928" sldId="411"/>
        </pc:sldMkLst>
      </pc:sldChg>
      <pc:sldChg chg="add">
        <pc:chgData name="Claude Maheux-Picard" userId="2c03253f-26d0-4f54-b00b-57332165d811" providerId="ADAL" clId="{05645C78-4BDE-4542-8BC9-002E255C7CB8}" dt="2026-10-08T12:59:05.693" v="3"/>
        <pc:sldMkLst>
          <pc:docMk/>
          <pc:sldMk cId="1545206256" sldId="430"/>
        </pc:sldMkLst>
      </pc:sldChg>
      <pc:sldChg chg="add">
        <pc:chgData name="Claude Maheux-Picard" userId="2c03253f-26d0-4f54-b00b-57332165d811" providerId="ADAL" clId="{05645C78-4BDE-4542-8BC9-002E255C7CB8}" dt="2026-10-08T12:58:32.034" v="2"/>
        <pc:sldMkLst>
          <pc:docMk/>
          <pc:sldMk cId="3250960054" sldId="432"/>
        </pc:sldMkLst>
      </pc:sldChg>
      <pc:sldChg chg="addSp">
        <pc:chgData name="Claude Maheux-Picard" userId="2c03253f-26d0-4f54-b00b-57332165d811" providerId="ADAL" clId="{05645C78-4BDE-4542-8BC9-002E255C7CB8}" dt="2026-10-08T12:51:43.045" v="0"/>
        <pc:sldMkLst>
          <pc:docMk/>
          <pc:sldMk cId="2664827898" sldId="575"/>
        </pc:sldMkLst>
        <pc:picChg chg="add">
          <ac:chgData name="Claude Maheux-Picard" userId="2c03253f-26d0-4f54-b00b-57332165d811" providerId="ADAL" clId="{05645C78-4BDE-4542-8BC9-002E255C7CB8}" dt="2026-10-08T12:51:43.045" v="0"/>
          <ac:picMkLst>
            <pc:docMk/>
            <pc:sldMk cId="2664827898" sldId="575"/>
            <ac:picMk id="9" creationId="{44CB40FC-6A38-9142-4C77-E073DC7F998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70449-AF9D-4507-96B8-DFA30C03CF60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08D38-5763-4D79-8E91-AE8D209A7A3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59339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B7D11E1-4E6F-498D-8472-F0ADC084DE45}" type="datetimeFigureOut">
              <a:rPr lang="fr-FR"/>
              <a:pPr>
                <a:defRPr/>
              </a:pPr>
              <a:t>19/10/2026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A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B53D31-7F6B-4220-ACF3-01B26461CFF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902755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B53D31-7F6B-4220-ACF3-01B26461CFFC}" type="slidenum">
              <a:rPr lang="fr-CA" smtClean="0"/>
              <a:pPr>
                <a:defRPr/>
              </a:pPr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19311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F6B6D-31BD-4E44-9E6F-4009C5CF370F}" type="slidenum">
              <a:rPr lang="fr-CA" smtClean="0"/>
              <a:pPr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91327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B53D31-7F6B-4220-ACF3-01B26461CFFC}" type="slidenum">
              <a:rPr lang="fr-CA" smtClean="0"/>
              <a:pPr>
                <a:defRPr/>
              </a:pPr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4992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693AB-8AD6-40BE-93AC-7540A081335F}" type="slidenum">
              <a:rPr lang="fr-CA" smtClean="0"/>
              <a:t>10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11125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2B6D2-172E-E170-0AED-27DC396A1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2FF429-B977-06A7-DCCD-07CDC9DEDE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9D7C2C0B-A238-5608-5193-DC001D5C1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055B11-E2F1-515C-9F67-0A937D6DA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693AB-8AD6-40BE-93AC-7540A081335F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38546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4FB3D-2B01-531B-5D03-57E6681B0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5BD5BF-D77E-6A7F-B928-EDCD15AE2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E93905D3-6822-4E3E-47B4-A804822FC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E92F7F-0319-9AAC-9D2F-0786F06DF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693AB-8AD6-40BE-93AC-7540A081335F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2272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7F066-EB97-6E11-4AA9-CF774242E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EC2F19-296C-D3A2-5320-947737692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CD3116D-A32C-515D-167D-05D7EECA3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1ACF78-A111-A5A2-2723-0EE35DE205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693AB-8AD6-40BE-93AC-7540A081335F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0519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C9089-886B-79DA-F511-BEF245207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DC9FA4-8CF1-14CB-FACC-8AD6D26D93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FC477212-6858-4887-B93D-7110C417E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4F8A1E-8031-8832-3F54-0C89C1E0EE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693AB-8AD6-40BE-93AC-7540A081335F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9046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5.wdp"/><Relationship Id="rId2" Type="http://schemas.openxmlformats.org/officeDocument/2006/relationships/image" Target="../media/image5.png"/><Relationship Id="rId16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jpeg"/><Relationship Id="rId14" Type="http://schemas.microsoft.com/office/2007/relationships/hdphoto" Target="../media/hdphoto6.wdp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Layouts/_rels/slideLayout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5.wdp"/><Relationship Id="rId2" Type="http://schemas.openxmlformats.org/officeDocument/2006/relationships/image" Target="../media/image5.png"/><Relationship Id="rId16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jpeg"/><Relationship Id="rId14" Type="http://schemas.microsoft.com/office/2007/relationships/hdphoto" Target="../media/hdphoto6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5.wdp"/><Relationship Id="rId2" Type="http://schemas.openxmlformats.org/officeDocument/2006/relationships/image" Target="../media/image5.png"/><Relationship Id="rId16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jpeg"/><Relationship Id="rId14" Type="http://schemas.microsoft.com/office/2007/relationships/hdphoto" Target="../media/hdphoto6.wdp"/></Relationships>
</file>

<file path=ppt/slideLayouts/_rels/slideLayout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Layouts/_rels/slideLayout2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5.wdp"/><Relationship Id="rId2" Type="http://schemas.openxmlformats.org/officeDocument/2006/relationships/image" Target="../media/image5.png"/><Relationship Id="rId16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jpeg"/><Relationship Id="rId14" Type="http://schemas.microsoft.com/office/2007/relationships/hdphoto" Target="../media/hdphoto6.wdp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563888" y="1275606"/>
            <a:ext cx="5398368" cy="1102519"/>
          </a:xfrm>
        </p:spPr>
        <p:txBody>
          <a:bodyPr>
            <a:normAutofit/>
          </a:bodyPr>
          <a:lstStyle>
            <a:lvl1pPr algn="r">
              <a:lnSpc>
                <a:spcPts val="3000"/>
              </a:lnSpc>
              <a:defRPr sz="30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563888" y="2463738"/>
            <a:ext cx="5400000" cy="486054"/>
          </a:xfrm>
        </p:spPr>
        <p:txBody>
          <a:bodyPr>
            <a:normAutofit/>
          </a:bodyPr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sz="1500" cap="all" baseline="0">
                <a:solidFill>
                  <a:srgbClr val="EBE600"/>
                </a:solidFill>
                <a:latin typeface="Gill Sans MT" panose="020B0502020104020203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fr-CA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3563888" y="3921900"/>
            <a:ext cx="5400000" cy="486054"/>
          </a:xfrm>
        </p:spPr>
        <p:txBody>
          <a:bodyPr>
            <a:normAutofit/>
          </a:bodyPr>
          <a:lstStyle>
            <a:lvl1pPr marL="0" marR="0" indent="0" algn="r" defTabSz="6858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50" b="0" baseline="0">
                <a:latin typeface="Gill Sans MT" panose="020B0502020104020203" pitchFamily="34" charset="0"/>
              </a:defRPr>
            </a:lvl1pPr>
          </a:lstStyle>
          <a:p>
            <a:pPr lvl="0"/>
            <a:r>
              <a:rPr lang="fr-FR" dirty="0"/>
              <a:t>Prénom, NOM, fonction</a:t>
            </a:r>
          </a:p>
          <a:p>
            <a:pPr lvl="0"/>
            <a:r>
              <a:rPr lang="fr-FR" dirty="0"/>
              <a:t>Prénom, NOM, fonction</a:t>
            </a:r>
            <a:endParaRPr lang="fr-CA" dirty="0"/>
          </a:p>
        </p:txBody>
      </p:sp>
      <p:sp>
        <p:nvSpPr>
          <p:cNvPr id="25" name="Espace réservé du contenu 24"/>
          <p:cNvSpPr>
            <a:spLocks noGrp="1"/>
          </p:cNvSpPr>
          <p:nvPr>
            <p:ph sz="quarter" idx="16" hasCustomPrompt="1"/>
          </p:nvPr>
        </p:nvSpPr>
        <p:spPr>
          <a:xfrm>
            <a:off x="323528" y="4083918"/>
            <a:ext cx="2448272" cy="972108"/>
          </a:xfrm>
        </p:spPr>
        <p:txBody>
          <a:bodyPr>
            <a:noAutofit/>
          </a:bodyPr>
          <a:lstStyle>
            <a:lvl1pPr marL="0" indent="0">
              <a:buNone/>
              <a:defRPr sz="135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3pPr>
            <a:lvl4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4pPr>
            <a:lvl5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CA" dirty="0"/>
              <a:t>NOM DE L’ÉVÉNEMENT, ORGANISME HÔTE, logo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-18530"/>
            <a:ext cx="2160240" cy="132348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25137" y="1516156"/>
            <a:ext cx="5143502" cy="21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26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9" y="26429"/>
            <a:ext cx="2586993" cy="124213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563888" y="1275606"/>
            <a:ext cx="5398368" cy="1102519"/>
          </a:xfrm>
        </p:spPr>
        <p:txBody>
          <a:bodyPr>
            <a:normAutofit/>
          </a:bodyPr>
          <a:lstStyle>
            <a:lvl1pPr algn="r">
              <a:lnSpc>
                <a:spcPts val="3000"/>
              </a:lnSpc>
              <a:defRPr sz="30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563888" y="2463738"/>
            <a:ext cx="5400000" cy="486054"/>
          </a:xfrm>
        </p:spPr>
        <p:txBody>
          <a:bodyPr>
            <a:normAutofit/>
          </a:bodyPr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sz="1500" cap="all" baseline="0">
                <a:solidFill>
                  <a:srgbClr val="EBE600"/>
                </a:solidFill>
                <a:latin typeface="Gill Sans MT" panose="020B0502020104020203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fr-CA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25137" y="1516156"/>
            <a:ext cx="5143502" cy="2111189"/>
          </a:xfrm>
          <a:prstGeom prst="rect">
            <a:avLst/>
          </a:prstGeom>
        </p:spPr>
      </p:pic>
      <p:sp>
        <p:nvSpPr>
          <p:cNvPr id="18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3563888" y="3921900"/>
            <a:ext cx="5400000" cy="486054"/>
          </a:xfrm>
        </p:spPr>
        <p:txBody>
          <a:bodyPr>
            <a:normAutofit/>
          </a:bodyPr>
          <a:lstStyle>
            <a:lvl1pPr marL="0" marR="0" indent="0" algn="r" defTabSz="6858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50" b="0" baseline="0">
                <a:latin typeface="Gill Sans MT" panose="020B0502020104020203" pitchFamily="34" charset="0"/>
              </a:defRPr>
            </a:lvl1pPr>
          </a:lstStyle>
          <a:p>
            <a:pPr lvl="0"/>
            <a:r>
              <a:rPr lang="fr-FR" dirty="0"/>
              <a:t>Prénom, NOM, fonction</a:t>
            </a:r>
          </a:p>
          <a:p>
            <a:pPr lvl="0"/>
            <a:r>
              <a:rPr lang="fr-FR" dirty="0"/>
              <a:t>Prénom, NOM, fonction</a:t>
            </a:r>
            <a:endParaRPr lang="fr-CA" dirty="0"/>
          </a:p>
        </p:txBody>
      </p:sp>
      <p:sp>
        <p:nvSpPr>
          <p:cNvPr id="25" name="Espace réservé du contenu 24"/>
          <p:cNvSpPr>
            <a:spLocks noGrp="1"/>
          </p:cNvSpPr>
          <p:nvPr>
            <p:ph sz="quarter" idx="16" hasCustomPrompt="1"/>
          </p:nvPr>
        </p:nvSpPr>
        <p:spPr>
          <a:xfrm>
            <a:off x="323528" y="4083918"/>
            <a:ext cx="2448272" cy="972108"/>
          </a:xfrm>
        </p:spPr>
        <p:txBody>
          <a:bodyPr>
            <a:noAutofit/>
          </a:bodyPr>
          <a:lstStyle>
            <a:lvl1pPr marL="0" indent="0">
              <a:buNone/>
              <a:defRPr sz="135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3pPr>
            <a:lvl4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4pPr>
            <a:lvl5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CA" dirty="0"/>
              <a:t>NOM DE L’ÉVÉNEMENT, ORGANISME HÔTE, logo</a:t>
            </a:r>
          </a:p>
        </p:txBody>
      </p:sp>
    </p:spTree>
    <p:extLst>
      <p:ext uri="{BB962C8B-B14F-4D97-AF65-F5344CB8AC3E}">
        <p14:creationId xmlns:p14="http://schemas.microsoft.com/office/powerpoint/2010/main" val="277262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844263"/>
            <a:ext cx="720000" cy="19684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8" y="1509886"/>
            <a:ext cx="5143502" cy="2123729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08364AFA-1CD0-4CE5-86A9-969EE77FE3FF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CTTÉI</a:t>
            </a:r>
            <a:endParaRPr lang="fr-CA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624948"/>
            <a:ext cx="3744416" cy="2810899"/>
          </a:xfrm>
          <a:prstGeom prst="rect">
            <a:avLst/>
          </a:prstGeom>
        </p:spPr>
      </p:pic>
      <p:sp>
        <p:nvSpPr>
          <p:cNvPr id="9" name="Rectangle 18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31935" y="1059582"/>
            <a:ext cx="401168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ts val="2700"/>
              </a:lnSpc>
            </a:pPr>
            <a:r>
              <a:rPr lang="fr-CA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cs typeface="Arial" pitchFamily="34" charset="0"/>
              </a:rPr>
              <a:t>ACCROÎTRE LA PERFORMANCE</a:t>
            </a:r>
            <a:endParaRPr lang="fr-CA" sz="1800" dirty="0">
              <a:solidFill>
                <a:srgbClr val="EBE600"/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39390" y="1821329"/>
            <a:ext cx="3507624" cy="4770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1" algn="r">
              <a:lnSpc>
                <a:spcPts val="1500"/>
              </a:lnSpc>
            </a:pPr>
            <a:r>
              <a:rPr lang="fr-CA" sz="1500" dirty="0">
                <a:solidFill>
                  <a:srgbClr val="EBE600"/>
                </a:solidFill>
                <a:latin typeface="Gill Sans MT" panose="020B0502020104020203" pitchFamily="34" charset="0"/>
                <a:cs typeface="Arial" pitchFamily="34" charset="0"/>
              </a:rPr>
              <a:t>DES ENTREPRISES ET DES</a:t>
            </a:r>
            <a:r>
              <a:rPr lang="fr-CA" sz="1500" baseline="0" dirty="0">
                <a:solidFill>
                  <a:srgbClr val="EBE600"/>
                </a:solidFill>
                <a:latin typeface="Gill Sans MT" panose="020B0502020104020203" pitchFamily="34" charset="0"/>
                <a:cs typeface="Arial" pitchFamily="34" charset="0"/>
              </a:rPr>
              <a:t> </a:t>
            </a:r>
            <a:r>
              <a:rPr lang="fr-CA" sz="1500" dirty="0">
                <a:solidFill>
                  <a:srgbClr val="EBE600"/>
                </a:solidFill>
                <a:latin typeface="Gill Sans MT" panose="020B0502020104020203" pitchFamily="34" charset="0"/>
                <a:cs typeface="Arial" pitchFamily="34" charset="0"/>
              </a:rPr>
              <a:t>COLLECTIVITÉS</a:t>
            </a:r>
            <a:endParaRPr lang="fr-CA" sz="1500" dirty="0">
              <a:solidFill>
                <a:srgbClr val="EBE600"/>
              </a:solidFill>
              <a:latin typeface="Gill Sans MT" panose="020B0502020104020203" pitchFamily="34" charset="0"/>
            </a:endParaRPr>
          </a:p>
        </p:txBody>
      </p:sp>
      <p:sp>
        <p:nvSpPr>
          <p:cNvPr id="10" name="Rectangle 1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35696" y="3529111"/>
            <a:ext cx="7308304" cy="1091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270000" anchor="ctr">
            <a:spAutoFit/>
          </a:bodyPr>
          <a:lstStyle/>
          <a:p>
            <a:pPr marL="135000" lvl="0" algn="r">
              <a:spcBef>
                <a:spcPts val="0"/>
              </a:spcBef>
              <a:spcAft>
                <a:spcPts val="0"/>
              </a:spcAft>
              <a:tabLst>
                <a:tab pos="2281500" algn="l"/>
                <a:tab pos="2486700" algn="r"/>
              </a:tabLst>
            </a:pPr>
            <a:endParaRPr lang="fr-CA" sz="600" dirty="0">
              <a:solidFill>
                <a:schemeClr val="tx1">
                  <a:lumMod val="85000"/>
                  <a:lumOff val="15000"/>
                </a:schemeClr>
              </a:solidFill>
              <a:latin typeface="Gill Sans MT" panose="020B050202010402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35000" lvl="0" algn="r">
              <a:spcBef>
                <a:spcPts val="0"/>
              </a:spcBef>
              <a:spcAft>
                <a:spcPts val="450"/>
              </a:spcAft>
              <a:tabLst>
                <a:tab pos="2281500" algn="l"/>
                <a:tab pos="2486700" algn="r"/>
              </a:tabLst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ÉCOLOGIE</a:t>
            </a:r>
            <a:r>
              <a:rPr lang="fr-CA" sz="1200" b="1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INDUSTRIELLE,</a:t>
            </a:r>
            <a:r>
              <a:rPr lang="fr-CA" sz="1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CA" sz="12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n.f</a:t>
            </a:r>
            <a:r>
              <a:rPr lang="fr-CA" sz="1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135000" lvl="0" algn="r">
              <a:spcBef>
                <a:spcPts val="0"/>
              </a:spcBef>
              <a:spcAft>
                <a:spcPts val="0"/>
              </a:spcAft>
              <a:tabLst>
                <a:tab pos="2281500" algn="l"/>
                <a:tab pos="2486700" algn="r"/>
              </a:tabLst>
            </a:pPr>
            <a:r>
              <a:rPr lang="fr-CA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Ensemble de stratégies inspirées des cycles naturels basées sur le </a:t>
            </a: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bouclage des flux de matières et d'énergie </a:t>
            </a:r>
            <a:r>
              <a:rPr lang="fr-CA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permettant aux entreprises et organisations d'optimiser l'utilisation des ressources et d'augmenter leur efficience</a:t>
            </a:r>
          </a:p>
          <a:p>
            <a:pPr marL="135000" lvl="0" algn="l">
              <a:spcBef>
                <a:spcPts val="0"/>
              </a:spcBef>
              <a:spcAft>
                <a:spcPts val="0"/>
              </a:spcAft>
              <a:tabLst>
                <a:tab pos="2281500" algn="l"/>
                <a:tab pos="2486700" algn="r"/>
              </a:tabLst>
            </a:pPr>
            <a:endParaRPr lang="fr-CA" sz="675" dirty="0">
              <a:solidFill>
                <a:schemeClr val="tx1">
                  <a:lumMod val="85000"/>
                  <a:lumOff val="15000"/>
                </a:schemeClr>
              </a:solidFill>
              <a:latin typeface="Gill Sans MT" panose="020B050202010402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827584" y="4904688"/>
            <a:ext cx="1728192" cy="222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25"/>
              </a:lnSpc>
            </a:pPr>
            <a:r>
              <a:rPr lang="fr-CA" sz="525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 Condensed" panose="020B0606020104020203" pitchFamily="34" charset="0"/>
              </a:rPr>
              <a:t>Création d’une symbiose industrielle – Formation &amp; outils</a:t>
            </a:r>
          </a:p>
          <a:p>
            <a:pPr>
              <a:lnSpc>
                <a:spcPts val="525"/>
              </a:lnSpc>
            </a:pPr>
            <a:r>
              <a:rPr lang="fr-CA" sz="525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 Condensed" panose="020B0606020104020203" pitchFamily="34" charset="0"/>
              </a:rPr>
              <a:t>© 2017 CTTEI - Confidentiel</a:t>
            </a:r>
          </a:p>
        </p:txBody>
      </p:sp>
    </p:spTree>
    <p:extLst>
      <p:ext uri="{BB962C8B-B14F-4D97-AF65-F5344CB8AC3E}">
        <p14:creationId xmlns:p14="http://schemas.microsoft.com/office/powerpoint/2010/main" val="62669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s4.pikabu.ru/images/big_size_comm/2014-09_4/14109018835926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64AFA-1CD0-4CE5-86A9-969EE77FE3FF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634" y="4713364"/>
            <a:ext cx="741650" cy="356102"/>
          </a:xfrm>
          <a:prstGeom prst="rect">
            <a:avLst/>
          </a:prstGeom>
        </p:spPr>
      </p:pic>
      <p:sp>
        <p:nvSpPr>
          <p:cNvPr id="8" name="ZoneTexte 7"/>
          <p:cNvSpPr txBox="1"/>
          <p:nvPr>
            <p:custDataLst>
              <p:tags r:id="rId2"/>
            </p:custDataLst>
          </p:nvPr>
        </p:nvSpPr>
        <p:spPr>
          <a:xfrm>
            <a:off x="5292080" y="194176"/>
            <a:ext cx="3600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lvl="0" indent="-257175" algn="r">
              <a:lnSpc>
                <a:spcPts val="3000"/>
              </a:lnSpc>
              <a:defRPr/>
            </a:pPr>
            <a:r>
              <a:rPr lang="fr-CA" sz="3000" b="1" dirty="0">
                <a:solidFill>
                  <a:schemeClr val="bg1"/>
                </a:solidFill>
                <a:latin typeface="Gill Sans MT" panose="020B0502020104020203" pitchFamily="34" charset="0"/>
              </a:rPr>
              <a:t>RÉSIDUS DES UNS.</a:t>
            </a:r>
          </a:p>
          <a:p>
            <a:pPr marL="257175" lvl="0" indent="-257175" algn="r">
              <a:lnSpc>
                <a:spcPts val="3000"/>
              </a:lnSpc>
              <a:defRPr/>
            </a:pPr>
            <a:r>
              <a:rPr lang="fr-CA" sz="675" b="1" dirty="0" err="1">
                <a:solidFill>
                  <a:schemeClr val="bg1"/>
                </a:solidFill>
                <a:latin typeface="Gill Sans MT" panose="020B0502020104020203" pitchFamily="34" charset="0"/>
              </a:rPr>
              <a:t>à</a:t>
            </a:r>
            <a:r>
              <a:rPr lang="fr-CA" sz="3000" b="1" dirty="0" err="1">
                <a:latin typeface="Gill Sans MT" panose="020B0502020104020203" pitchFamily="34" charset="0"/>
              </a:rPr>
              <a:t>MATIÈRES</a:t>
            </a:r>
            <a:r>
              <a:rPr lang="fr-CA" sz="3000" b="1" dirty="0">
                <a:latin typeface="Gill Sans MT" panose="020B0502020104020203" pitchFamily="34" charset="0"/>
              </a:rPr>
              <a:t> PREMIÈRES POUR LES AUTRES.</a:t>
            </a:r>
          </a:p>
        </p:txBody>
      </p:sp>
    </p:spTree>
    <p:extLst>
      <p:ext uri="{BB962C8B-B14F-4D97-AF65-F5344CB8AC3E}">
        <p14:creationId xmlns:p14="http://schemas.microsoft.com/office/powerpoint/2010/main" val="2933064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79" y="4731990"/>
            <a:ext cx="545588" cy="34570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16156" y="1516154"/>
            <a:ext cx="5143502" cy="211118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b="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TITRE SOUS SECTION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915442"/>
            <a:ext cx="8229600" cy="3645000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3pPr>
            <a:lvl4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4pPr>
            <a:lvl5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97228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844263"/>
            <a:ext cx="504056" cy="19684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5069" y="1516156"/>
            <a:ext cx="5143502" cy="211118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951569"/>
            <a:ext cx="4038600" cy="3645000"/>
          </a:xfrm>
        </p:spPr>
        <p:txBody>
          <a:bodyPr>
            <a:normAutofit/>
          </a:bodyPr>
          <a:lstStyle>
            <a:lvl1pPr>
              <a:defRPr sz="1350">
                <a:latin typeface="Gill Sans MT" panose="020B0502020104020203" pitchFamily="34" charset="0"/>
              </a:defRPr>
            </a:lvl1pPr>
            <a:lvl2pPr>
              <a:defRPr sz="1200">
                <a:latin typeface="Gill Sans MT" panose="020B0502020104020203" pitchFamily="34" charset="0"/>
              </a:defRPr>
            </a:lvl2pPr>
            <a:lvl3pPr>
              <a:defRPr sz="1500">
                <a:latin typeface="Gill Sans MT" panose="020B0502020104020203" pitchFamily="34" charset="0"/>
              </a:defRPr>
            </a:lvl3pPr>
            <a:lvl4pPr>
              <a:defRPr sz="1350">
                <a:latin typeface="Gill Sans MT" panose="020B0502020104020203" pitchFamily="34" charset="0"/>
              </a:defRPr>
            </a:lvl4pPr>
            <a:lvl5pPr>
              <a:defRPr sz="1350">
                <a:latin typeface="Gill Sans MT" panose="020B0502020104020203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8200" y="951569"/>
            <a:ext cx="4038600" cy="3645000"/>
          </a:xfrm>
        </p:spPr>
        <p:txBody>
          <a:bodyPr>
            <a:normAutofit/>
          </a:bodyPr>
          <a:lstStyle>
            <a:lvl1pPr>
              <a:defRPr sz="1350">
                <a:latin typeface="Gill Sans MT" panose="020B0502020104020203" pitchFamily="34" charset="0"/>
              </a:defRPr>
            </a:lvl1pPr>
            <a:lvl2pPr>
              <a:defRPr sz="1200">
                <a:latin typeface="Gill Sans MT" panose="020B0502020104020203" pitchFamily="34" charset="0"/>
              </a:defRPr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39302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844263"/>
            <a:ext cx="720000" cy="19684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25137" y="1516156"/>
            <a:ext cx="5143502" cy="211118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  <a:solidFill>
            <a:srgbClr val="0092C8"/>
          </a:solidFill>
          <a:ln>
            <a:solidFill>
              <a:srgbClr val="0389B9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100" b="0" cap="all" baseline="0">
                <a:solidFill>
                  <a:schemeClr val="bg1"/>
                </a:solidFill>
                <a:latin typeface="Gill Sans MT" panose="020B05020201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/>
              <a:t>CLIQUEZ ICI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ln>
            <a:solidFill>
              <a:srgbClr val="0092C8"/>
            </a:solidFill>
          </a:ln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200">
                <a:latin typeface="Gill Sans MT" panose="020B0502020104020203" pitchFamily="34" charset="0"/>
              </a:defRPr>
            </a:lvl3pPr>
            <a:lvl4pPr>
              <a:defRPr sz="1050">
                <a:latin typeface="Gill Sans MT" panose="020B0502020104020203" pitchFamily="34" charset="0"/>
              </a:defRPr>
            </a:lvl4pPr>
            <a:lvl5pPr>
              <a:defRPr sz="1050">
                <a:latin typeface="Gill Sans MT" panose="020B0502020104020203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  <a:solidFill>
            <a:srgbClr val="EBE600"/>
          </a:solidFill>
          <a:ln>
            <a:solidFill>
              <a:srgbClr val="EBE600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2100" b="0" cap="all" baseline="0">
                <a:solidFill>
                  <a:schemeClr val="bg1"/>
                </a:solidFill>
                <a:latin typeface="Gill Sans MT" panose="020B05020201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/>
              <a:t>CLIQUEZ ICI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ln>
            <a:solidFill>
              <a:srgbClr val="EBE600"/>
            </a:solidFill>
          </a:ln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5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8AAC7932-83F5-4000-B923-6A28684B085B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36248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79" y="4731990"/>
            <a:ext cx="545589" cy="34570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496437" y="1516154"/>
            <a:ext cx="5143502" cy="21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8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79" y="4731990"/>
            <a:ext cx="720000" cy="34570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8" y="1509886"/>
            <a:ext cx="5143502" cy="212372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1" y="204787"/>
            <a:ext cx="3008313" cy="871538"/>
          </a:xfrm>
          <a:solidFill>
            <a:srgbClr val="0092C8"/>
          </a:solidFill>
          <a:ln>
            <a:solidFill>
              <a:srgbClr val="0092C8"/>
            </a:solidFill>
          </a:ln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1500">
                <a:latin typeface="Gill Sans MT" panose="020B0502020104020203" pitchFamily="34" charset="0"/>
              </a:defRPr>
            </a:lvl1pPr>
            <a:lvl2pPr>
              <a:defRPr sz="1350">
                <a:latin typeface="Gill Sans MT" panose="020B0502020104020203" pitchFamily="34" charset="0"/>
              </a:defRPr>
            </a:lvl2pPr>
            <a:lvl3pPr>
              <a:defRPr sz="1050">
                <a:latin typeface="Gill Sans MT" panose="020B0502020104020203" pitchFamily="34" charset="0"/>
              </a:defRPr>
            </a:lvl3pPr>
            <a:lvl4pPr>
              <a:defRPr sz="900">
                <a:latin typeface="Gill Sans MT" panose="020B0502020104020203" pitchFamily="34" charset="0"/>
              </a:defRPr>
            </a:lvl4pPr>
            <a:lvl5pPr>
              <a:defRPr sz="900">
                <a:latin typeface="Gill Sans MT" panose="020B0502020104020203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ln>
            <a:solidFill>
              <a:srgbClr val="0092C8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>
                <a:latin typeface="Gill Sans MT" panose="020B0502020104020203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50"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0D2D53C8-27E9-4C9A-A965-1E795990B266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019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844263"/>
            <a:ext cx="720000" cy="19684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8" y="1509886"/>
            <a:ext cx="5143502" cy="212372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92288" y="3600450"/>
            <a:ext cx="5486400" cy="425054"/>
          </a:xfrm>
        </p:spPr>
        <p:txBody>
          <a:bodyPr anchor="ctr">
            <a:normAutofit/>
          </a:bodyPr>
          <a:lstStyle>
            <a:lvl1pPr algn="ctr">
              <a:defRPr sz="1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Titre figure </a:t>
            </a:r>
            <a:endParaRPr lang="fr-CA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27584" y="4904688"/>
            <a:ext cx="1728192" cy="222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25"/>
              </a:lnSpc>
            </a:pPr>
            <a:r>
              <a:rPr lang="fr-CA" sz="525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 Condensed" panose="020B0606020104020203" pitchFamily="34" charset="0"/>
              </a:rPr>
              <a:t>Création d’une symbiose industrielle – Formation &amp; outils</a:t>
            </a:r>
          </a:p>
          <a:p>
            <a:pPr>
              <a:lnSpc>
                <a:spcPts val="525"/>
              </a:lnSpc>
            </a:pPr>
            <a:r>
              <a:rPr lang="fr-CA" sz="525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 Condensed" panose="020B0606020104020203" pitchFamily="34" charset="0"/>
              </a:rPr>
              <a:t>© 2017 CTTEI - Confidentiel</a:t>
            </a:r>
          </a:p>
        </p:txBody>
      </p:sp>
    </p:spTree>
    <p:extLst>
      <p:ext uri="{BB962C8B-B14F-4D97-AF65-F5344CB8AC3E}">
        <p14:creationId xmlns:p14="http://schemas.microsoft.com/office/powerpoint/2010/main" val="1515758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4106"/>
          <p:cNvSpPr/>
          <p:nvPr/>
        </p:nvSpPr>
        <p:spPr>
          <a:xfrm>
            <a:off x="4038" y="-2"/>
            <a:ext cx="5576074" cy="5143502"/>
          </a:xfrm>
          <a:prstGeom prst="rect">
            <a:avLst/>
          </a:prstGeom>
          <a:solidFill>
            <a:srgbClr val="EBE600"/>
          </a:solidFill>
          <a:ln>
            <a:solidFill>
              <a:srgbClr val="EBE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946496" y="1509887"/>
            <a:ext cx="5143502" cy="212372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7" y="1509886"/>
            <a:ext cx="5143502" cy="212372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92500" y="7573770"/>
            <a:ext cx="1620000" cy="30375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4300" y="7578711"/>
            <a:ext cx="1908000" cy="481113"/>
          </a:xfrm>
          <a:prstGeom prst="rect">
            <a:avLst/>
          </a:prstGeom>
        </p:spPr>
      </p:pic>
      <p:pic>
        <p:nvPicPr>
          <p:cNvPr id="16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58040" y="8113831"/>
            <a:ext cx="1800000" cy="27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336" y="4731990"/>
            <a:ext cx="1260000" cy="23625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304" y="4731990"/>
            <a:ext cx="1476000" cy="372183"/>
          </a:xfrm>
          <a:prstGeom prst="rect">
            <a:avLst/>
          </a:prstGeom>
        </p:spPr>
      </p:pic>
      <p:pic>
        <p:nvPicPr>
          <p:cNvPr id="21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1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948" y="4406325"/>
            <a:ext cx="1440000" cy="2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ZoneTexte 4100"/>
          <p:cNvSpPr txBox="1"/>
          <p:nvPr/>
        </p:nvSpPr>
        <p:spPr>
          <a:xfrm>
            <a:off x="5580112" y="-1"/>
            <a:ext cx="3563888" cy="26545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/>
            <a:endParaRPr lang="fr-FR" sz="105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lvl="0" algn="r"/>
            <a:r>
              <a:rPr lang="fr-FR" sz="1800" b="1" dirty="0">
                <a:solidFill>
                  <a:schemeClr val="bg1"/>
                </a:solidFill>
                <a:latin typeface="Gill Sans MT" panose="020B0502020104020203" pitchFamily="34" charset="0"/>
              </a:rPr>
              <a:t>QUESTIONS</a:t>
            </a:r>
          </a:p>
          <a:p>
            <a:pPr lvl="0" algn="r"/>
            <a:r>
              <a:rPr lang="fr-FR" sz="1800" dirty="0">
                <a:solidFill>
                  <a:schemeClr val="bg1"/>
                </a:solidFill>
                <a:latin typeface="Gill Sans MT" panose="020B0502020104020203" pitchFamily="34" charset="0"/>
              </a:rPr>
              <a:t>COMMENTAIRES</a:t>
            </a:r>
          </a:p>
          <a:p>
            <a:pPr lvl="0" algn="r"/>
            <a:endParaRPr lang="fr-FR" sz="135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lvl="0" algn="r"/>
            <a:r>
              <a:rPr lang="fr-FR" sz="1800" dirty="0">
                <a:solidFill>
                  <a:schemeClr val="bg1"/>
                </a:solidFill>
                <a:latin typeface="Gill Sans MT" panose="020B0502020104020203" pitchFamily="34" charset="0"/>
              </a:rPr>
              <a:t>COMMENT COLLABORER</a:t>
            </a:r>
          </a:p>
          <a:p>
            <a:pPr lvl="0" algn="r"/>
            <a:endParaRPr lang="fr-FR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r"/>
            <a:r>
              <a:rPr lang="fr-CA" sz="2400" b="1" dirty="0">
                <a:solidFill>
                  <a:schemeClr val="bg1"/>
                </a:solidFill>
                <a:latin typeface="Gill Sans MT" panose="020B0502020104020203" pitchFamily="34" charset="0"/>
              </a:rPr>
              <a:t>CTTEI.COM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fr-CA" sz="1800" kern="1200" dirty="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  <a:sym typeface="Wingdings 2"/>
              </a:rPr>
              <a:t>450 551-8090 poste 3516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fr-CA" sz="1800" kern="1200" dirty="0">
                <a:solidFill>
                  <a:srgbClr val="EBE600"/>
                </a:solidFill>
                <a:latin typeface="Gill Sans MT" panose="020B0502020104020203" pitchFamily="34" charset="0"/>
                <a:ea typeface="+mn-ea"/>
                <a:cs typeface="+mn-cs"/>
                <a:sym typeface="Wingdings 2"/>
              </a:rPr>
              <a:t>info@cttei.com </a:t>
            </a:r>
            <a:endParaRPr lang="fr-CA" sz="1800" dirty="0">
              <a:solidFill>
                <a:srgbClr val="EBE600"/>
              </a:solidFill>
              <a:latin typeface="Gill Sans MT" panose="020B0502020104020203" pitchFamily="34" charset="0"/>
              <a:ea typeface="ＭＳ Ｐゴシック" pitchFamily="127" charset="-128"/>
              <a:cs typeface="ＭＳ Ｐゴシック" pitchFamily="127" charset="-128"/>
              <a:sym typeface="Wingdings 2"/>
            </a:endParaRPr>
          </a:p>
          <a:p>
            <a:pPr lvl="0" algn="r"/>
            <a:endParaRPr lang="fr-FR" sz="105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104" name="Espace réservé du texte 4103"/>
          <p:cNvSpPr>
            <a:spLocks noGrp="1"/>
          </p:cNvSpPr>
          <p:nvPr>
            <p:ph type="body" sz="quarter" idx="11" hasCustomPrompt="1"/>
          </p:nvPr>
        </p:nvSpPr>
        <p:spPr>
          <a:xfrm>
            <a:off x="2147400" y="2031691"/>
            <a:ext cx="3276600" cy="735806"/>
          </a:xfrm>
        </p:spPr>
        <p:txBody>
          <a:bodyPr/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Vos coordonnées </a:t>
            </a:r>
          </a:p>
          <a:p>
            <a:pPr lvl="0"/>
            <a:r>
              <a:rPr lang="fr-FR" dirty="0"/>
              <a:t>Nom </a:t>
            </a:r>
          </a:p>
          <a:p>
            <a:pPr lvl="0"/>
            <a:r>
              <a:rPr lang="fr-FR" dirty="0"/>
              <a:t>Courriel</a:t>
            </a:r>
          </a:p>
          <a:p>
            <a:pPr lvl="0"/>
            <a:r>
              <a:rPr lang="fr-FR" dirty="0"/>
              <a:t>Téléphone </a:t>
            </a:r>
            <a:endParaRPr lang="fr-CA" dirty="0"/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3922070"/>
            <a:ext cx="5587527" cy="1234362"/>
          </a:xfrm>
          <a:prstGeom prst="rect">
            <a:avLst/>
          </a:prstGeom>
        </p:spPr>
      </p:pic>
      <p:pic>
        <p:nvPicPr>
          <p:cNvPr id="4106" name="Image 4105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948" y="3057804"/>
            <a:ext cx="1800000" cy="864266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39" y="0"/>
            <a:ext cx="5587527" cy="123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21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4106"/>
          <p:cNvSpPr/>
          <p:nvPr/>
        </p:nvSpPr>
        <p:spPr>
          <a:xfrm>
            <a:off x="4038" y="-2"/>
            <a:ext cx="5576074" cy="5143502"/>
          </a:xfrm>
          <a:prstGeom prst="rect">
            <a:avLst/>
          </a:prstGeom>
          <a:solidFill>
            <a:srgbClr val="0092C8"/>
          </a:solidFill>
          <a:ln>
            <a:solidFill>
              <a:srgbClr val="009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946496" y="1509887"/>
            <a:ext cx="5143502" cy="212372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7" y="1509886"/>
            <a:ext cx="5143502" cy="212372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92500" y="7573770"/>
            <a:ext cx="1620000" cy="30375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4300" y="7578711"/>
            <a:ext cx="1908000" cy="481113"/>
          </a:xfrm>
          <a:prstGeom prst="rect">
            <a:avLst/>
          </a:prstGeom>
        </p:spPr>
      </p:pic>
      <p:pic>
        <p:nvPicPr>
          <p:cNvPr id="16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58040" y="8113831"/>
            <a:ext cx="1800000" cy="27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948" y="4371950"/>
            <a:ext cx="1224420" cy="25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3922070"/>
            <a:ext cx="5587527" cy="1234362"/>
          </a:xfrm>
          <a:prstGeom prst="rect">
            <a:avLst/>
          </a:prstGeom>
        </p:spPr>
      </p:pic>
      <p:pic>
        <p:nvPicPr>
          <p:cNvPr id="4106" name="Image 410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948" y="3057804"/>
            <a:ext cx="1548436" cy="864266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39" y="0"/>
            <a:ext cx="5587527" cy="123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87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4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946496" y="1509887"/>
            <a:ext cx="5143502" cy="212372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7" y="1509886"/>
            <a:ext cx="5143502" cy="212372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92500" y="7573770"/>
            <a:ext cx="1620000" cy="30375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4300" y="7578711"/>
            <a:ext cx="1908000" cy="481113"/>
          </a:xfrm>
          <a:prstGeom prst="rect">
            <a:avLst/>
          </a:prstGeom>
        </p:spPr>
      </p:pic>
      <p:pic>
        <p:nvPicPr>
          <p:cNvPr id="16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58040" y="8113831"/>
            <a:ext cx="1800000" cy="27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336" y="4731990"/>
            <a:ext cx="1260000" cy="23625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304" y="4731990"/>
            <a:ext cx="1476000" cy="372183"/>
          </a:xfrm>
          <a:prstGeom prst="rect">
            <a:avLst/>
          </a:prstGeom>
        </p:spPr>
      </p:pic>
      <p:pic>
        <p:nvPicPr>
          <p:cNvPr id="21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1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948" y="4406325"/>
            <a:ext cx="1440000" cy="2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ZoneTexte 4100"/>
          <p:cNvSpPr txBox="1"/>
          <p:nvPr/>
        </p:nvSpPr>
        <p:spPr>
          <a:xfrm>
            <a:off x="5580112" y="-1"/>
            <a:ext cx="3563888" cy="26545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/>
            <a:endParaRPr lang="fr-FR" sz="105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lvl="0" algn="r"/>
            <a:r>
              <a:rPr lang="fr-FR" sz="1800" b="1" dirty="0">
                <a:solidFill>
                  <a:schemeClr val="bg1"/>
                </a:solidFill>
                <a:latin typeface="Gill Sans MT" panose="020B0502020104020203" pitchFamily="34" charset="0"/>
              </a:rPr>
              <a:t>QUESTIONS</a:t>
            </a:r>
          </a:p>
          <a:p>
            <a:pPr lvl="0" algn="r"/>
            <a:r>
              <a:rPr lang="fr-FR" sz="1800" dirty="0">
                <a:solidFill>
                  <a:schemeClr val="bg1"/>
                </a:solidFill>
                <a:latin typeface="Gill Sans MT" panose="020B0502020104020203" pitchFamily="34" charset="0"/>
              </a:rPr>
              <a:t>COMMENTAIRES</a:t>
            </a:r>
          </a:p>
          <a:p>
            <a:pPr lvl="0" algn="r"/>
            <a:endParaRPr lang="fr-FR" sz="135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lvl="0" algn="r"/>
            <a:r>
              <a:rPr lang="fr-FR" sz="1800" dirty="0">
                <a:solidFill>
                  <a:schemeClr val="bg1"/>
                </a:solidFill>
                <a:latin typeface="Gill Sans MT" panose="020B0502020104020203" pitchFamily="34" charset="0"/>
              </a:rPr>
              <a:t>COMMENT COLLABORER</a:t>
            </a:r>
          </a:p>
          <a:p>
            <a:pPr lvl="0" algn="r"/>
            <a:endParaRPr lang="fr-FR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r"/>
            <a:r>
              <a:rPr lang="fr-CA" sz="2400" b="1" dirty="0">
                <a:solidFill>
                  <a:schemeClr val="bg1"/>
                </a:solidFill>
                <a:latin typeface="Gill Sans MT" panose="020B0502020104020203" pitchFamily="34" charset="0"/>
              </a:rPr>
              <a:t>CTTEI.COM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fr-CA" sz="1800" kern="1200" dirty="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  <a:sym typeface="Wingdings 2"/>
              </a:rPr>
              <a:t>450 551-8090 poste 3516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fr-CA" sz="1800" kern="1200" dirty="0">
                <a:solidFill>
                  <a:srgbClr val="EBE600"/>
                </a:solidFill>
                <a:latin typeface="Gill Sans MT" panose="020B0502020104020203" pitchFamily="34" charset="0"/>
                <a:ea typeface="+mn-ea"/>
                <a:cs typeface="+mn-cs"/>
                <a:sym typeface="Wingdings 2"/>
              </a:rPr>
              <a:t>info@cttei.com </a:t>
            </a:r>
            <a:endParaRPr lang="fr-CA" sz="1800" dirty="0">
              <a:solidFill>
                <a:srgbClr val="EBE600"/>
              </a:solidFill>
              <a:latin typeface="Gill Sans MT" panose="020B0502020104020203" pitchFamily="34" charset="0"/>
              <a:ea typeface="ＭＳ Ｐゴシック" pitchFamily="127" charset="-128"/>
              <a:cs typeface="ＭＳ Ｐゴシック" pitchFamily="127" charset="-128"/>
              <a:sym typeface="Wingdings 2"/>
            </a:endParaRPr>
          </a:p>
          <a:p>
            <a:pPr lvl="0" algn="r"/>
            <a:endParaRPr lang="fr-FR" sz="105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104" name="Espace réservé du texte 4103"/>
          <p:cNvSpPr>
            <a:spLocks noGrp="1"/>
          </p:cNvSpPr>
          <p:nvPr>
            <p:ph type="body" sz="quarter" idx="11" hasCustomPrompt="1"/>
          </p:nvPr>
        </p:nvSpPr>
        <p:spPr>
          <a:xfrm>
            <a:off x="2147400" y="2031691"/>
            <a:ext cx="3276600" cy="735806"/>
          </a:xfrm>
        </p:spPr>
        <p:txBody>
          <a:bodyPr/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baseline="0">
                <a:solidFill>
                  <a:srgbClr val="EBE600"/>
                </a:solidFill>
              </a:defRPr>
            </a:lvl1pPr>
          </a:lstStyle>
          <a:p>
            <a:pPr lvl="0"/>
            <a:r>
              <a:rPr lang="fr-FR" dirty="0"/>
              <a:t>Vos coordonnées </a:t>
            </a:r>
          </a:p>
          <a:p>
            <a:pPr lvl="0"/>
            <a:r>
              <a:rPr lang="fr-FR" dirty="0"/>
              <a:t>Fonction </a:t>
            </a:r>
          </a:p>
          <a:p>
            <a:pPr lvl="0"/>
            <a:r>
              <a:rPr lang="fr-FR" dirty="0"/>
              <a:t>Courriel</a:t>
            </a:r>
          </a:p>
          <a:p>
            <a:pPr lvl="0"/>
            <a:r>
              <a:rPr lang="fr-FR" dirty="0"/>
              <a:t>Téléphone </a:t>
            </a:r>
            <a:endParaRPr lang="fr-CA" dirty="0"/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3922070"/>
            <a:ext cx="5587527" cy="1234362"/>
          </a:xfrm>
          <a:prstGeom prst="rect">
            <a:avLst/>
          </a:prstGeom>
        </p:spPr>
      </p:pic>
      <p:pic>
        <p:nvPicPr>
          <p:cNvPr id="4106" name="Image 4105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948" y="3057804"/>
            <a:ext cx="1800000" cy="864266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39" y="0"/>
            <a:ext cx="5587527" cy="123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02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563888" y="1275606"/>
            <a:ext cx="5398368" cy="1102519"/>
          </a:xfrm>
        </p:spPr>
        <p:txBody>
          <a:bodyPr>
            <a:normAutofit/>
          </a:bodyPr>
          <a:lstStyle>
            <a:lvl1pPr algn="r">
              <a:lnSpc>
                <a:spcPts val="3000"/>
              </a:lnSpc>
              <a:defRPr sz="30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563888" y="2463738"/>
            <a:ext cx="5400000" cy="486054"/>
          </a:xfrm>
        </p:spPr>
        <p:txBody>
          <a:bodyPr>
            <a:normAutofit/>
          </a:bodyPr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sz="1500" cap="all" baseline="0">
                <a:solidFill>
                  <a:srgbClr val="EBE600"/>
                </a:solidFill>
                <a:latin typeface="Gill Sans MT" panose="020B0502020104020203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fr-CA" dirty="0"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3563888" y="3921900"/>
            <a:ext cx="5400000" cy="486054"/>
          </a:xfrm>
        </p:spPr>
        <p:txBody>
          <a:bodyPr>
            <a:normAutofit/>
          </a:bodyPr>
          <a:lstStyle>
            <a:lvl1pPr marL="0" marR="0" indent="0" algn="r" defTabSz="6858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50" b="0" baseline="0">
                <a:latin typeface="Gill Sans MT" panose="020B0502020104020203" pitchFamily="34" charset="0"/>
              </a:defRPr>
            </a:lvl1pPr>
          </a:lstStyle>
          <a:p>
            <a:pPr lvl="0"/>
            <a:r>
              <a:rPr lang="fr-FR" dirty="0"/>
              <a:t>Prénom, NOM, fonction</a:t>
            </a:r>
          </a:p>
          <a:p>
            <a:pPr lvl="0"/>
            <a:r>
              <a:rPr lang="fr-FR" dirty="0"/>
              <a:t>Prénom, NOM, fonction</a:t>
            </a:r>
            <a:endParaRPr lang="fr-CA" dirty="0"/>
          </a:p>
        </p:txBody>
      </p:sp>
      <p:sp>
        <p:nvSpPr>
          <p:cNvPr id="25" name="Espace réservé du contenu 24"/>
          <p:cNvSpPr>
            <a:spLocks noGrp="1"/>
          </p:cNvSpPr>
          <p:nvPr>
            <p:ph sz="quarter" idx="16" hasCustomPrompt="1"/>
          </p:nvPr>
        </p:nvSpPr>
        <p:spPr>
          <a:xfrm>
            <a:off x="323528" y="4083918"/>
            <a:ext cx="2448272" cy="972108"/>
          </a:xfrm>
        </p:spPr>
        <p:txBody>
          <a:bodyPr>
            <a:noAutofit/>
          </a:bodyPr>
          <a:lstStyle>
            <a:lvl1pPr marL="0" indent="0">
              <a:buNone/>
              <a:defRPr sz="135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3pPr>
            <a:lvl4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4pPr>
            <a:lvl5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CA" dirty="0"/>
              <a:t>NOM DE L’ÉVÉNEMENT, ORGANISME HÔTE, logo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-18530"/>
            <a:ext cx="2160240" cy="132348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25137" y="1516156"/>
            <a:ext cx="5143502" cy="21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96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9" y="26429"/>
            <a:ext cx="2586993" cy="124213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563888" y="1275606"/>
            <a:ext cx="5398368" cy="1102519"/>
          </a:xfrm>
        </p:spPr>
        <p:txBody>
          <a:bodyPr>
            <a:normAutofit/>
          </a:bodyPr>
          <a:lstStyle>
            <a:lvl1pPr algn="r">
              <a:lnSpc>
                <a:spcPts val="3000"/>
              </a:lnSpc>
              <a:defRPr sz="30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563888" y="2463738"/>
            <a:ext cx="5400000" cy="486054"/>
          </a:xfrm>
        </p:spPr>
        <p:txBody>
          <a:bodyPr>
            <a:normAutofit/>
          </a:bodyPr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sz="1500" cap="all" baseline="0">
                <a:solidFill>
                  <a:srgbClr val="EBE600"/>
                </a:solidFill>
                <a:latin typeface="Gill Sans MT" panose="020B0502020104020203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fr-CA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25137" y="1516156"/>
            <a:ext cx="5143502" cy="2111189"/>
          </a:xfrm>
          <a:prstGeom prst="rect">
            <a:avLst/>
          </a:prstGeom>
        </p:spPr>
      </p:pic>
      <p:sp>
        <p:nvSpPr>
          <p:cNvPr id="18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3563888" y="3921900"/>
            <a:ext cx="5400000" cy="486054"/>
          </a:xfrm>
        </p:spPr>
        <p:txBody>
          <a:bodyPr>
            <a:normAutofit/>
          </a:bodyPr>
          <a:lstStyle>
            <a:lvl1pPr marL="0" marR="0" indent="0" algn="r" defTabSz="6858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50" b="0" baseline="0">
                <a:latin typeface="Gill Sans MT" panose="020B0502020104020203" pitchFamily="34" charset="0"/>
              </a:defRPr>
            </a:lvl1pPr>
          </a:lstStyle>
          <a:p>
            <a:pPr lvl="0"/>
            <a:r>
              <a:rPr lang="fr-FR" dirty="0"/>
              <a:t>Prénom, NOM, fonction</a:t>
            </a:r>
          </a:p>
          <a:p>
            <a:pPr lvl="0"/>
            <a:r>
              <a:rPr lang="fr-FR" dirty="0"/>
              <a:t>Prénom, NOM, fonction</a:t>
            </a:r>
            <a:endParaRPr lang="fr-CA" dirty="0"/>
          </a:p>
        </p:txBody>
      </p:sp>
      <p:sp>
        <p:nvSpPr>
          <p:cNvPr id="25" name="Espace réservé du contenu 24"/>
          <p:cNvSpPr>
            <a:spLocks noGrp="1"/>
          </p:cNvSpPr>
          <p:nvPr>
            <p:ph sz="quarter" idx="16" hasCustomPrompt="1"/>
          </p:nvPr>
        </p:nvSpPr>
        <p:spPr>
          <a:xfrm>
            <a:off x="323528" y="4083918"/>
            <a:ext cx="2448272" cy="972108"/>
          </a:xfrm>
        </p:spPr>
        <p:txBody>
          <a:bodyPr>
            <a:noAutofit/>
          </a:bodyPr>
          <a:lstStyle>
            <a:lvl1pPr marL="0" indent="0">
              <a:buNone/>
              <a:defRPr sz="135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3pPr>
            <a:lvl4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4pPr>
            <a:lvl5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CA" dirty="0"/>
              <a:t>NOM DE L’ÉVÉNEMENT, ORGANISME HÔTE, logo</a:t>
            </a:r>
          </a:p>
        </p:txBody>
      </p:sp>
    </p:spTree>
    <p:extLst>
      <p:ext uri="{BB962C8B-B14F-4D97-AF65-F5344CB8AC3E}">
        <p14:creationId xmlns:p14="http://schemas.microsoft.com/office/powerpoint/2010/main" val="1838836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844263"/>
            <a:ext cx="720000" cy="19684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8" y="1509886"/>
            <a:ext cx="5143502" cy="2123729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08364AFA-1CD0-4CE5-86A9-969EE77FE3FF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CTTÉI</a:t>
            </a:r>
            <a:endParaRPr lang="fr-CA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624948"/>
            <a:ext cx="3744416" cy="2810899"/>
          </a:xfrm>
          <a:prstGeom prst="rect">
            <a:avLst/>
          </a:prstGeom>
        </p:spPr>
      </p:pic>
      <p:sp>
        <p:nvSpPr>
          <p:cNvPr id="9" name="Rectangle 18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31935" y="1059582"/>
            <a:ext cx="401168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ts val="2700"/>
              </a:lnSpc>
            </a:pPr>
            <a:r>
              <a:rPr lang="fr-CA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cs typeface="Arial" pitchFamily="34" charset="0"/>
              </a:rPr>
              <a:t>ACCROÎTRE LA PERFORMANCE</a:t>
            </a:r>
            <a:endParaRPr lang="fr-CA" sz="1800" dirty="0">
              <a:solidFill>
                <a:srgbClr val="EBE600"/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39390" y="1821329"/>
            <a:ext cx="3507624" cy="4770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1" algn="r">
              <a:lnSpc>
                <a:spcPts val="1500"/>
              </a:lnSpc>
            </a:pPr>
            <a:r>
              <a:rPr lang="fr-CA" sz="1500" dirty="0">
                <a:solidFill>
                  <a:srgbClr val="EBE600"/>
                </a:solidFill>
                <a:latin typeface="Gill Sans MT" panose="020B0502020104020203" pitchFamily="34" charset="0"/>
                <a:cs typeface="Arial" pitchFamily="34" charset="0"/>
              </a:rPr>
              <a:t>DES ENTREPRISES ET DES</a:t>
            </a:r>
            <a:r>
              <a:rPr lang="fr-CA" sz="1500" baseline="0" dirty="0">
                <a:solidFill>
                  <a:srgbClr val="EBE600"/>
                </a:solidFill>
                <a:latin typeface="Gill Sans MT" panose="020B0502020104020203" pitchFamily="34" charset="0"/>
                <a:cs typeface="Arial" pitchFamily="34" charset="0"/>
              </a:rPr>
              <a:t> </a:t>
            </a:r>
            <a:r>
              <a:rPr lang="fr-CA" sz="1500" dirty="0">
                <a:solidFill>
                  <a:srgbClr val="EBE600"/>
                </a:solidFill>
                <a:latin typeface="Gill Sans MT" panose="020B0502020104020203" pitchFamily="34" charset="0"/>
                <a:cs typeface="Arial" pitchFamily="34" charset="0"/>
              </a:rPr>
              <a:t>COLLECTIVITÉS</a:t>
            </a:r>
            <a:endParaRPr lang="fr-CA" sz="1500" dirty="0">
              <a:solidFill>
                <a:srgbClr val="EBE600"/>
              </a:solidFill>
              <a:latin typeface="Gill Sans MT" panose="020B0502020104020203" pitchFamily="34" charset="0"/>
            </a:endParaRPr>
          </a:p>
        </p:txBody>
      </p:sp>
      <p:sp>
        <p:nvSpPr>
          <p:cNvPr id="10" name="Rectangle 1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35696" y="3529111"/>
            <a:ext cx="7308304" cy="1091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270000" anchor="ctr">
            <a:spAutoFit/>
          </a:bodyPr>
          <a:lstStyle/>
          <a:p>
            <a:pPr marL="135000" lvl="0" algn="r">
              <a:spcBef>
                <a:spcPts val="0"/>
              </a:spcBef>
              <a:spcAft>
                <a:spcPts val="0"/>
              </a:spcAft>
              <a:tabLst>
                <a:tab pos="2281500" algn="l"/>
                <a:tab pos="2486700" algn="r"/>
              </a:tabLst>
            </a:pPr>
            <a:endParaRPr lang="fr-CA" sz="600" dirty="0">
              <a:solidFill>
                <a:schemeClr val="tx1">
                  <a:lumMod val="85000"/>
                  <a:lumOff val="15000"/>
                </a:schemeClr>
              </a:solidFill>
              <a:latin typeface="Gill Sans MT" panose="020B050202010402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35000" lvl="0" algn="r">
              <a:spcBef>
                <a:spcPts val="0"/>
              </a:spcBef>
              <a:spcAft>
                <a:spcPts val="450"/>
              </a:spcAft>
              <a:tabLst>
                <a:tab pos="2281500" algn="l"/>
                <a:tab pos="2486700" algn="r"/>
              </a:tabLst>
            </a:pP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ÉCOLOGIE</a:t>
            </a:r>
            <a:r>
              <a:rPr lang="fr-CA" sz="1200" b="1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INDUSTRIELLE,</a:t>
            </a:r>
            <a:r>
              <a:rPr lang="fr-CA" sz="1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CA" sz="12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n.f</a:t>
            </a:r>
            <a:r>
              <a:rPr lang="fr-CA" sz="1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135000" lvl="0" algn="r">
              <a:spcBef>
                <a:spcPts val="0"/>
              </a:spcBef>
              <a:spcAft>
                <a:spcPts val="0"/>
              </a:spcAft>
              <a:tabLst>
                <a:tab pos="2281500" algn="l"/>
                <a:tab pos="2486700" algn="r"/>
              </a:tabLst>
            </a:pPr>
            <a:r>
              <a:rPr lang="fr-CA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Ensemble de stratégies inspirées des cycles naturels basées sur le </a:t>
            </a:r>
            <a:r>
              <a:rPr lang="fr-CA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bouclage des flux de matières et d'énergie </a:t>
            </a:r>
            <a:r>
              <a:rPr lang="fr-CA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permettant aux entreprises et organisations d'optimiser l'utilisation des ressources et d'augmenter leur efficience</a:t>
            </a:r>
          </a:p>
          <a:p>
            <a:pPr marL="135000" lvl="0" algn="l">
              <a:spcBef>
                <a:spcPts val="0"/>
              </a:spcBef>
              <a:spcAft>
                <a:spcPts val="0"/>
              </a:spcAft>
              <a:tabLst>
                <a:tab pos="2281500" algn="l"/>
                <a:tab pos="2486700" algn="r"/>
              </a:tabLst>
            </a:pPr>
            <a:endParaRPr lang="fr-CA" sz="675" dirty="0">
              <a:solidFill>
                <a:schemeClr val="tx1">
                  <a:lumMod val="85000"/>
                  <a:lumOff val="15000"/>
                </a:schemeClr>
              </a:solidFill>
              <a:latin typeface="Gill Sans MT" panose="020B050202010402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827584" y="4904688"/>
            <a:ext cx="1728192" cy="222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25"/>
              </a:lnSpc>
            </a:pPr>
            <a:r>
              <a:rPr lang="fr-CA" sz="525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 Condensed" panose="020B0606020104020203" pitchFamily="34" charset="0"/>
              </a:rPr>
              <a:t>Création d’une symbiose industrielle – Formation &amp; outils</a:t>
            </a:r>
          </a:p>
          <a:p>
            <a:pPr>
              <a:lnSpc>
                <a:spcPts val="525"/>
              </a:lnSpc>
            </a:pPr>
            <a:r>
              <a:rPr lang="fr-CA" sz="525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 Condensed" panose="020B0606020104020203" pitchFamily="34" charset="0"/>
              </a:rPr>
              <a:t>© 2017 CTTEI - Confidentiel</a:t>
            </a:r>
          </a:p>
        </p:txBody>
      </p:sp>
    </p:spTree>
    <p:extLst>
      <p:ext uri="{BB962C8B-B14F-4D97-AF65-F5344CB8AC3E}">
        <p14:creationId xmlns:p14="http://schemas.microsoft.com/office/powerpoint/2010/main" val="219657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s4.pikabu.ru/images/big_size_comm/2014-09_4/14109018835926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64AFA-1CD0-4CE5-86A9-969EE77FE3FF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634" y="4713364"/>
            <a:ext cx="741650" cy="356102"/>
          </a:xfrm>
          <a:prstGeom prst="rect">
            <a:avLst/>
          </a:prstGeom>
        </p:spPr>
      </p:pic>
      <p:sp>
        <p:nvSpPr>
          <p:cNvPr id="8" name="ZoneTexte 7"/>
          <p:cNvSpPr txBox="1"/>
          <p:nvPr>
            <p:custDataLst>
              <p:tags r:id="rId2"/>
            </p:custDataLst>
          </p:nvPr>
        </p:nvSpPr>
        <p:spPr>
          <a:xfrm>
            <a:off x="5292080" y="194176"/>
            <a:ext cx="3600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lvl="0" indent="-257175" algn="r">
              <a:lnSpc>
                <a:spcPts val="3000"/>
              </a:lnSpc>
              <a:defRPr/>
            </a:pPr>
            <a:r>
              <a:rPr lang="fr-CA" sz="3000" b="1" dirty="0">
                <a:solidFill>
                  <a:schemeClr val="bg1"/>
                </a:solidFill>
                <a:latin typeface="Gill Sans MT" panose="020B0502020104020203" pitchFamily="34" charset="0"/>
              </a:rPr>
              <a:t>RÉSIDUS DES UNS.</a:t>
            </a:r>
          </a:p>
          <a:p>
            <a:pPr marL="257175" lvl="0" indent="-257175" algn="r">
              <a:lnSpc>
                <a:spcPts val="3000"/>
              </a:lnSpc>
              <a:defRPr/>
            </a:pPr>
            <a:r>
              <a:rPr lang="fr-CA" sz="675" b="1" dirty="0" err="1">
                <a:solidFill>
                  <a:schemeClr val="bg1"/>
                </a:solidFill>
                <a:latin typeface="Gill Sans MT" panose="020B0502020104020203" pitchFamily="34" charset="0"/>
              </a:rPr>
              <a:t>à</a:t>
            </a:r>
            <a:r>
              <a:rPr lang="fr-CA" sz="3000" b="1" dirty="0" err="1">
                <a:latin typeface="Gill Sans MT" panose="020B0502020104020203" pitchFamily="34" charset="0"/>
              </a:rPr>
              <a:t>MATIÈRES</a:t>
            </a:r>
            <a:r>
              <a:rPr lang="fr-CA" sz="3000" b="1" dirty="0">
                <a:latin typeface="Gill Sans MT" panose="020B0502020104020203" pitchFamily="34" charset="0"/>
              </a:rPr>
              <a:t> PREMIÈRES POUR LES AUTRES.</a:t>
            </a:r>
          </a:p>
        </p:txBody>
      </p:sp>
    </p:spTree>
    <p:extLst>
      <p:ext uri="{BB962C8B-B14F-4D97-AF65-F5344CB8AC3E}">
        <p14:creationId xmlns:p14="http://schemas.microsoft.com/office/powerpoint/2010/main" val="3590389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79" y="4731990"/>
            <a:ext cx="545588" cy="34570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16156" y="1516154"/>
            <a:ext cx="5143502" cy="211118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b="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TITRE SOUS SECTION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915442"/>
            <a:ext cx="8229600" cy="3645000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3pPr>
            <a:lvl4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4pPr>
            <a:lvl5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14746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844263"/>
            <a:ext cx="504056" cy="19684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5069" y="1516156"/>
            <a:ext cx="5143502" cy="211118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951569"/>
            <a:ext cx="4038600" cy="3645000"/>
          </a:xfrm>
        </p:spPr>
        <p:txBody>
          <a:bodyPr>
            <a:normAutofit/>
          </a:bodyPr>
          <a:lstStyle>
            <a:lvl1pPr>
              <a:defRPr sz="1350">
                <a:latin typeface="Gill Sans MT" panose="020B0502020104020203" pitchFamily="34" charset="0"/>
              </a:defRPr>
            </a:lvl1pPr>
            <a:lvl2pPr>
              <a:defRPr sz="1200">
                <a:latin typeface="Gill Sans MT" panose="020B0502020104020203" pitchFamily="34" charset="0"/>
              </a:defRPr>
            </a:lvl2pPr>
            <a:lvl3pPr>
              <a:defRPr sz="1500">
                <a:latin typeface="Gill Sans MT" panose="020B0502020104020203" pitchFamily="34" charset="0"/>
              </a:defRPr>
            </a:lvl3pPr>
            <a:lvl4pPr>
              <a:defRPr sz="1350">
                <a:latin typeface="Gill Sans MT" panose="020B0502020104020203" pitchFamily="34" charset="0"/>
              </a:defRPr>
            </a:lvl4pPr>
            <a:lvl5pPr>
              <a:defRPr sz="1350">
                <a:latin typeface="Gill Sans MT" panose="020B0502020104020203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8200" y="951569"/>
            <a:ext cx="4038600" cy="3645000"/>
          </a:xfrm>
        </p:spPr>
        <p:txBody>
          <a:bodyPr>
            <a:normAutofit/>
          </a:bodyPr>
          <a:lstStyle>
            <a:lvl1pPr>
              <a:defRPr sz="1350">
                <a:latin typeface="Gill Sans MT" panose="020B0502020104020203" pitchFamily="34" charset="0"/>
              </a:defRPr>
            </a:lvl1pPr>
            <a:lvl2pPr>
              <a:defRPr sz="1200">
                <a:latin typeface="Gill Sans MT" panose="020B0502020104020203" pitchFamily="34" charset="0"/>
              </a:defRPr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89297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844263"/>
            <a:ext cx="720000" cy="19684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25137" y="1516156"/>
            <a:ext cx="5143502" cy="211118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  <a:solidFill>
            <a:srgbClr val="0092C8"/>
          </a:solidFill>
          <a:ln>
            <a:solidFill>
              <a:srgbClr val="0389B9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100" b="0" cap="all" baseline="0">
                <a:solidFill>
                  <a:schemeClr val="bg1"/>
                </a:solidFill>
                <a:latin typeface="Gill Sans MT" panose="020B05020201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/>
              <a:t>CLIQUEZ ICI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ln>
            <a:solidFill>
              <a:srgbClr val="0092C8"/>
            </a:solidFill>
          </a:ln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200">
                <a:latin typeface="Gill Sans MT" panose="020B0502020104020203" pitchFamily="34" charset="0"/>
              </a:defRPr>
            </a:lvl3pPr>
            <a:lvl4pPr>
              <a:defRPr sz="1050">
                <a:latin typeface="Gill Sans MT" panose="020B0502020104020203" pitchFamily="34" charset="0"/>
              </a:defRPr>
            </a:lvl4pPr>
            <a:lvl5pPr>
              <a:defRPr sz="1050">
                <a:latin typeface="Gill Sans MT" panose="020B0502020104020203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  <a:solidFill>
            <a:srgbClr val="EBE600"/>
          </a:solidFill>
          <a:ln>
            <a:solidFill>
              <a:srgbClr val="EBE600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2100" b="0" cap="all" baseline="0">
                <a:solidFill>
                  <a:schemeClr val="bg1"/>
                </a:solidFill>
                <a:latin typeface="Gill Sans MT" panose="020B05020201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/>
              <a:t>CLIQUEZ ICI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ln>
            <a:solidFill>
              <a:srgbClr val="EBE600"/>
            </a:solidFill>
          </a:ln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  <a:lvl2pPr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5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8AAC7932-83F5-4000-B923-6A28684B085B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51385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540000"/>
          </a:xfrm>
        </p:spPr>
        <p:txBody>
          <a:bodyPr>
            <a:normAutofit/>
          </a:bodyPr>
          <a:lstStyle>
            <a:lvl1pPr algn="l">
              <a:defRPr sz="1800" cap="all" baseline="0">
                <a:solidFill>
                  <a:srgbClr val="0092C8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fr-CA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79" y="4731990"/>
            <a:ext cx="545589" cy="34570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496437" y="1516154"/>
            <a:ext cx="5143502" cy="21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96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79" y="4731990"/>
            <a:ext cx="720000" cy="34570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8" y="1509886"/>
            <a:ext cx="5143502" cy="212372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1" y="204787"/>
            <a:ext cx="3008313" cy="871538"/>
          </a:xfrm>
          <a:solidFill>
            <a:srgbClr val="0092C8"/>
          </a:solidFill>
          <a:ln>
            <a:solidFill>
              <a:srgbClr val="0092C8"/>
            </a:solidFill>
          </a:ln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CLIQUEZ POUR MODIFIER LE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1500">
                <a:latin typeface="Gill Sans MT" panose="020B0502020104020203" pitchFamily="34" charset="0"/>
              </a:defRPr>
            </a:lvl1pPr>
            <a:lvl2pPr>
              <a:defRPr sz="1350">
                <a:latin typeface="Gill Sans MT" panose="020B0502020104020203" pitchFamily="34" charset="0"/>
              </a:defRPr>
            </a:lvl2pPr>
            <a:lvl3pPr>
              <a:defRPr sz="1050">
                <a:latin typeface="Gill Sans MT" panose="020B0502020104020203" pitchFamily="34" charset="0"/>
              </a:defRPr>
            </a:lvl3pPr>
            <a:lvl4pPr>
              <a:defRPr sz="900">
                <a:latin typeface="Gill Sans MT" panose="020B0502020104020203" pitchFamily="34" charset="0"/>
              </a:defRPr>
            </a:lvl4pPr>
            <a:lvl5pPr>
              <a:defRPr sz="900">
                <a:latin typeface="Gill Sans MT" panose="020B0502020104020203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ln>
            <a:solidFill>
              <a:srgbClr val="0092C8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200">
                <a:latin typeface="Gill Sans MT" panose="020B0502020104020203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50"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0D2D53C8-27E9-4C9A-A965-1E795990B266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0061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844263"/>
            <a:ext cx="720000" cy="19684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8" y="1509886"/>
            <a:ext cx="5143502" cy="212372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92288" y="3600450"/>
            <a:ext cx="5486400" cy="425054"/>
          </a:xfrm>
        </p:spPr>
        <p:txBody>
          <a:bodyPr anchor="ctr">
            <a:normAutofit/>
          </a:bodyPr>
          <a:lstStyle>
            <a:lvl1pPr algn="ctr">
              <a:defRPr sz="1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fr-FR" dirty="0"/>
              <a:t>Titre figure </a:t>
            </a:r>
            <a:endParaRPr lang="fr-CA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Gill Sans MT" panose="020B0502020104020203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27584" y="4904688"/>
            <a:ext cx="1728192" cy="222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25"/>
              </a:lnSpc>
            </a:pPr>
            <a:r>
              <a:rPr lang="fr-CA" sz="525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 Condensed" panose="020B0606020104020203" pitchFamily="34" charset="0"/>
              </a:rPr>
              <a:t>Création d’une symbiose industrielle – Formation &amp; outils</a:t>
            </a:r>
          </a:p>
          <a:p>
            <a:pPr>
              <a:lnSpc>
                <a:spcPts val="525"/>
              </a:lnSpc>
            </a:pPr>
            <a:r>
              <a:rPr lang="fr-CA" sz="525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w Cen MT Condensed" panose="020B0606020104020203" pitchFamily="34" charset="0"/>
              </a:rPr>
              <a:t>© 2017 CTTEI - Confidentiel</a:t>
            </a:r>
          </a:p>
        </p:txBody>
      </p:sp>
    </p:spTree>
    <p:extLst>
      <p:ext uri="{BB962C8B-B14F-4D97-AF65-F5344CB8AC3E}">
        <p14:creationId xmlns:p14="http://schemas.microsoft.com/office/powerpoint/2010/main" val="2143609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4106"/>
          <p:cNvSpPr/>
          <p:nvPr/>
        </p:nvSpPr>
        <p:spPr>
          <a:xfrm>
            <a:off x="4038" y="-2"/>
            <a:ext cx="5576074" cy="5143502"/>
          </a:xfrm>
          <a:prstGeom prst="rect">
            <a:avLst/>
          </a:prstGeom>
          <a:solidFill>
            <a:srgbClr val="EBE600"/>
          </a:solidFill>
          <a:ln>
            <a:solidFill>
              <a:srgbClr val="EBE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946496" y="1509887"/>
            <a:ext cx="5143502" cy="212372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7" y="1509886"/>
            <a:ext cx="5143502" cy="212372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92500" y="7573770"/>
            <a:ext cx="1620000" cy="30375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4300" y="7578711"/>
            <a:ext cx="1908000" cy="481113"/>
          </a:xfrm>
          <a:prstGeom prst="rect">
            <a:avLst/>
          </a:prstGeom>
        </p:spPr>
      </p:pic>
      <p:pic>
        <p:nvPicPr>
          <p:cNvPr id="16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58040" y="8113831"/>
            <a:ext cx="1800000" cy="27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336" y="4731990"/>
            <a:ext cx="1260000" cy="23625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304" y="4731990"/>
            <a:ext cx="1476000" cy="372183"/>
          </a:xfrm>
          <a:prstGeom prst="rect">
            <a:avLst/>
          </a:prstGeom>
        </p:spPr>
      </p:pic>
      <p:pic>
        <p:nvPicPr>
          <p:cNvPr id="21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1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948" y="4406325"/>
            <a:ext cx="1440000" cy="2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ZoneTexte 4100"/>
          <p:cNvSpPr txBox="1"/>
          <p:nvPr/>
        </p:nvSpPr>
        <p:spPr>
          <a:xfrm>
            <a:off x="5580112" y="-1"/>
            <a:ext cx="3563888" cy="26545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/>
            <a:endParaRPr lang="fr-FR" sz="105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lvl="0" algn="r"/>
            <a:r>
              <a:rPr lang="fr-FR" sz="1800" b="1" dirty="0">
                <a:solidFill>
                  <a:schemeClr val="bg1"/>
                </a:solidFill>
                <a:latin typeface="Gill Sans MT" panose="020B0502020104020203" pitchFamily="34" charset="0"/>
              </a:rPr>
              <a:t>QUESTIONS</a:t>
            </a:r>
          </a:p>
          <a:p>
            <a:pPr lvl="0" algn="r"/>
            <a:r>
              <a:rPr lang="fr-FR" sz="1800" dirty="0">
                <a:solidFill>
                  <a:schemeClr val="bg1"/>
                </a:solidFill>
                <a:latin typeface="Gill Sans MT" panose="020B0502020104020203" pitchFamily="34" charset="0"/>
              </a:rPr>
              <a:t>COMMENTAIRES</a:t>
            </a:r>
          </a:p>
          <a:p>
            <a:pPr lvl="0" algn="r"/>
            <a:endParaRPr lang="fr-FR" sz="135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lvl="0" algn="r"/>
            <a:r>
              <a:rPr lang="fr-FR" sz="1800" dirty="0">
                <a:solidFill>
                  <a:schemeClr val="bg1"/>
                </a:solidFill>
                <a:latin typeface="Gill Sans MT" panose="020B0502020104020203" pitchFamily="34" charset="0"/>
              </a:rPr>
              <a:t>COMMENT COLLABORER</a:t>
            </a:r>
          </a:p>
          <a:p>
            <a:pPr lvl="0" algn="r"/>
            <a:endParaRPr lang="fr-FR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r"/>
            <a:r>
              <a:rPr lang="fr-CA" sz="2400" b="1" dirty="0">
                <a:solidFill>
                  <a:schemeClr val="bg1"/>
                </a:solidFill>
                <a:latin typeface="Gill Sans MT" panose="020B0502020104020203" pitchFamily="34" charset="0"/>
              </a:rPr>
              <a:t>CTTEI.COM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fr-CA" sz="1800" kern="1200" dirty="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  <a:sym typeface="Wingdings 2"/>
              </a:rPr>
              <a:t>450 551-8090 poste 3516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fr-CA" sz="1800" kern="1200" dirty="0">
                <a:solidFill>
                  <a:srgbClr val="EBE600"/>
                </a:solidFill>
                <a:latin typeface="Gill Sans MT" panose="020B0502020104020203" pitchFamily="34" charset="0"/>
                <a:ea typeface="+mn-ea"/>
                <a:cs typeface="+mn-cs"/>
                <a:sym typeface="Wingdings 2"/>
              </a:rPr>
              <a:t>info@cttei.com </a:t>
            </a:r>
            <a:endParaRPr lang="fr-CA" sz="1800" dirty="0">
              <a:solidFill>
                <a:srgbClr val="EBE600"/>
              </a:solidFill>
              <a:latin typeface="Gill Sans MT" panose="020B0502020104020203" pitchFamily="34" charset="0"/>
              <a:ea typeface="ＭＳ Ｐゴシック" pitchFamily="127" charset="-128"/>
              <a:cs typeface="ＭＳ Ｐゴシック" pitchFamily="127" charset="-128"/>
              <a:sym typeface="Wingdings 2"/>
            </a:endParaRPr>
          </a:p>
          <a:p>
            <a:pPr lvl="0" algn="r"/>
            <a:endParaRPr lang="fr-FR" sz="105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104" name="Espace réservé du texte 4103"/>
          <p:cNvSpPr>
            <a:spLocks noGrp="1"/>
          </p:cNvSpPr>
          <p:nvPr>
            <p:ph type="body" sz="quarter" idx="11" hasCustomPrompt="1"/>
          </p:nvPr>
        </p:nvSpPr>
        <p:spPr>
          <a:xfrm>
            <a:off x="2147400" y="2031691"/>
            <a:ext cx="3276600" cy="735806"/>
          </a:xfrm>
        </p:spPr>
        <p:txBody>
          <a:bodyPr/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Vos coordonnées </a:t>
            </a:r>
          </a:p>
          <a:p>
            <a:pPr lvl="0"/>
            <a:r>
              <a:rPr lang="fr-FR" dirty="0"/>
              <a:t>Nom </a:t>
            </a:r>
          </a:p>
          <a:p>
            <a:pPr lvl="0"/>
            <a:r>
              <a:rPr lang="fr-FR" dirty="0"/>
              <a:t>Courriel</a:t>
            </a:r>
          </a:p>
          <a:p>
            <a:pPr lvl="0"/>
            <a:r>
              <a:rPr lang="fr-FR" dirty="0"/>
              <a:t>Téléphone </a:t>
            </a:r>
            <a:endParaRPr lang="fr-CA" dirty="0"/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3922070"/>
            <a:ext cx="5587527" cy="1234362"/>
          </a:xfrm>
          <a:prstGeom prst="rect">
            <a:avLst/>
          </a:prstGeom>
        </p:spPr>
      </p:pic>
      <p:pic>
        <p:nvPicPr>
          <p:cNvPr id="4106" name="Image 4105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948" y="3057804"/>
            <a:ext cx="1800000" cy="864266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39" y="0"/>
            <a:ext cx="5587527" cy="123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51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4106"/>
          <p:cNvSpPr/>
          <p:nvPr/>
        </p:nvSpPr>
        <p:spPr>
          <a:xfrm>
            <a:off x="4038" y="-2"/>
            <a:ext cx="5576074" cy="5143502"/>
          </a:xfrm>
          <a:prstGeom prst="rect">
            <a:avLst/>
          </a:prstGeom>
          <a:solidFill>
            <a:srgbClr val="0092C8"/>
          </a:solidFill>
          <a:ln>
            <a:solidFill>
              <a:srgbClr val="009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946496" y="1509887"/>
            <a:ext cx="5143502" cy="212372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7" y="1509886"/>
            <a:ext cx="5143502" cy="212372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92500" y="7573770"/>
            <a:ext cx="1620000" cy="30375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4300" y="7578711"/>
            <a:ext cx="1908000" cy="481113"/>
          </a:xfrm>
          <a:prstGeom prst="rect">
            <a:avLst/>
          </a:prstGeom>
        </p:spPr>
      </p:pic>
      <p:pic>
        <p:nvPicPr>
          <p:cNvPr id="16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58040" y="8113831"/>
            <a:ext cx="1800000" cy="27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948" y="4371950"/>
            <a:ext cx="1224420" cy="25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3922070"/>
            <a:ext cx="5587527" cy="1234362"/>
          </a:xfrm>
          <a:prstGeom prst="rect">
            <a:avLst/>
          </a:prstGeom>
        </p:spPr>
      </p:pic>
      <p:pic>
        <p:nvPicPr>
          <p:cNvPr id="4106" name="Image 410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948" y="3057804"/>
            <a:ext cx="1548436" cy="864266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39" y="0"/>
            <a:ext cx="5587527" cy="123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05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4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946496" y="1509887"/>
            <a:ext cx="5143502" cy="212372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509887" y="1509886"/>
            <a:ext cx="5143502" cy="212372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92500" y="7573770"/>
            <a:ext cx="1620000" cy="30375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4300" y="7578711"/>
            <a:ext cx="1908000" cy="481113"/>
          </a:xfrm>
          <a:prstGeom prst="rect">
            <a:avLst/>
          </a:prstGeom>
        </p:spPr>
      </p:pic>
      <p:pic>
        <p:nvPicPr>
          <p:cNvPr id="16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58040" y="8113831"/>
            <a:ext cx="1800000" cy="27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336" y="4731990"/>
            <a:ext cx="1260000" cy="23625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1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304" y="4731990"/>
            <a:ext cx="1476000" cy="372183"/>
          </a:xfrm>
          <a:prstGeom prst="rect">
            <a:avLst/>
          </a:prstGeom>
        </p:spPr>
      </p:pic>
      <p:pic>
        <p:nvPicPr>
          <p:cNvPr id="21" name="Picture 2" descr="http://www2.gouv.qc.ca/entreprises/portail/PA_AnkaraBrowserWAR/browser/browser/d2QYUShpb9GgQrfjSDKKJ4LGZCNcDFfQHNzHd5znzvWENapScxS8hi5lLFXUUjM1IO3pn3_9Bc14wwzFYlMN5A%3D%3D"/>
          <p:cNvPicPr>
            <a:picLocks noChangeAspect="1" noChangeArrowheads="1"/>
          </p:cNvPicPr>
          <p:nvPr/>
        </p:nvPicPr>
        <p:blipFill>
          <a:blip r:embed="rId1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948" y="4406325"/>
            <a:ext cx="1440000" cy="2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ZoneTexte 4100"/>
          <p:cNvSpPr txBox="1"/>
          <p:nvPr/>
        </p:nvSpPr>
        <p:spPr>
          <a:xfrm>
            <a:off x="5580112" y="-1"/>
            <a:ext cx="3563888" cy="26545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r"/>
            <a:endParaRPr lang="fr-FR" sz="105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lvl="0" algn="r"/>
            <a:r>
              <a:rPr lang="fr-FR" sz="1800" b="1" dirty="0">
                <a:solidFill>
                  <a:schemeClr val="bg1"/>
                </a:solidFill>
                <a:latin typeface="Gill Sans MT" panose="020B0502020104020203" pitchFamily="34" charset="0"/>
              </a:rPr>
              <a:t>QUESTIONS</a:t>
            </a:r>
          </a:p>
          <a:p>
            <a:pPr lvl="0" algn="r"/>
            <a:r>
              <a:rPr lang="fr-FR" sz="1800" dirty="0">
                <a:solidFill>
                  <a:schemeClr val="bg1"/>
                </a:solidFill>
                <a:latin typeface="Gill Sans MT" panose="020B0502020104020203" pitchFamily="34" charset="0"/>
              </a:rPr>
              <a:t>COMMENTAIRES</a:t>
            </a:r>
          </a:p>
          <a:p>
            <a:pPr lvl="0" algn="r"/>
            <a:endParaRPr lang="fr-FR" sz="135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lvl="0" algn="r"/>
            <a:r>
              <a:rPr lang="fr-FR" sz="1800" dirty="0">
                <a:solidFill>
                  <a:schemeClr val="bg1"/>
                </a:solidFill>
                <a:latin typeface="Gill Sans MT" panose="020B0502020104020203" pitchFamily="34" charset="0"/>
              </a:rPr>
              <a:t>COMMENT COLLABORER</a:t>
            </a:r>
          </a:p>
          <a:p>
            <a:pPr lvl="0" algn="r"/>
            <a:endParaRPr lang="fr-FR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r"/>
            <a:r>
              <a:rPr lang="fr-CA" sz="2400" b="1" dirty="0">
                <a:solidFill>
                  <a:schemeClr val="bg1"/>
                </a:solidFill>
                <a:latin typeface="Gill Sans MT" panose="020B0502020104020203" pitchFamily="34" charset="0"/>
              </a:rPr>
              <a:t>CTTEI.COM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fr-CA" sz="1800" kern="1200" dirty="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  <a:sym typeface="Wingdings 2"/>
              </a:rPr>
              <a:t>450 551-8090 poste 3516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fr-CA" sz="1800" kern="1200" dirty="0">
                <a:solidFill>
                  <a:srgbClr val="EBE600"/>
                </a:solidFill>
                <a:latin typeface="Gill Sans MT" panose="020B0502020104020203" pitchFamily="34" charset="0"/>
                <a:ea typeface="+mn-ea"/>
                <a:cs typeface="+mn-cs"/>
                <a:sym typeface="Wingdings 2"/>
              </a:rPr>
              <a:t>info@cttei.com </a:t>
            </a:r>
            <a:endParaRPr lang="fr-CA" sz="1800" dirty="0">
              <a:solidFill>
                <a:srgbClr val="EBE600"/>
              </a:solidFill>
              <a:latin typeface="Gill Sans MT" panose="020B0502020104020203" pitchFamily="34" charset="0"/>
              <a:ea typeface="ＭＳ Ｐゴシック" pitchFamily="127" charset="-128"/>
              <a:cs typeface="ＭＳ Ｐゴシック" pitchFamily="127" charset="-128"/>
              <a:sym typeface="Wingdings 2"/>
            </a:endParaRPr>
          </a:p>
          <a:p>
            <a:pPr lvl="0" algn="r"/>
            <a:endParaRPr lang="fr-FR" sz="105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104" name="Espace réservé du texte 4103"/>
          <p:cNvSpPr>
            <a:spLocks noGrp="1"/>
          </p:cNvSpPr>
          <p:nvPr>
            <p:ph type="body" sz="quarter" idx="11" hasCustomPrompt="1"/>
          </p:nvPr>
        </p:nvSpPr>
        <p:spPr>
          <a:xfrm>
            <a:off x="2147400" y="2031691"/>
            <a:ext cx="3276600" cy="735806"/>
          </a:xfrm>
        </p:spPr>
        <p:txBody>
          <a:bodyPr/>
          <a:lstStyle>
            <a:lvl1pPr marL="0" indent="0" algn="r">
              <a:lnSpc>
                <a:spcPts val="1500"/>
              </a:lnSpc>
              <a:spcBef>
                <a:spcPts val="0"/>
              </a:spcBef>
              <a:buNone/>
              <a:defRPr baseline="0">
                <a:solidFill>
                  <a:srgbClr val="EBE600"/>
                </a:solidFill>
              </a:defRPr>
            </a:lvl1pPr>
          </a:lstStyle>
          <a:p>
            <a:pPr lvl="0"/>
            <a:r>
              <a:rPr lang="fr-FR" dirty="0"/>
              <a:t>Vos coordonnées </a:t>
            </a:r>
          </a:p>
          <a:p>
            <a:pPr lvl="0"/>
            <a:r>
              <a:rPr lang="fr-FR" dirty="0"/>
              <a:t>Fonction </a:t>
            </a:r>
          </a:p>
          <a:p>
            <a:pPr lvl="0"/>
            <a:r>
              <a:rPr lang="fr-FR" dirty="0"/>
              <a:t>Courriel</a:t>
            </a:r>
          </a:p>
          <a:p>
            <a:pPr lvl="0"/>
            <a:r>
              <a:rPr lang="fr-FR" dirty="0"/>
              <a:t>Téléphone </a:t>
            </a:r>
            <a:endParaRPr lang="fr-CA" dirty="0"/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3922070"/>
            <a:ext cx="5587527" cy="1234362"/>
          </a:xfrm>
          <a:prstGeom prst="rect">
            <a:avLst/>
          </a:prstGeom>
        </p:spPr>
      </p:pic>
      <p:pic>
        <p:nvPicPr>
          <p:cNvPr id="4106" name="Image 4105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948" y="3057804"/>
            <a:ext cx="1800000" cy="864266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39" y="0"/>
            <a:ext cx="5587527" cy="123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071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ircle Scan GREY">
  <p:cSld name="Circle Scan GREY">
    <p:bg>
      <p:bgPr>
        <a:solidFill>
          <a:srgbClr val="F3F3F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355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32257"/>
            <a:ext cx="8090154" cy="529417"/>
          </a:xfrm>
        </p:spPr>
        <p:txBody>
          <a:bodyPr/>
          <a:lstStyle>
            <a:lvl1pPr marL="0" indent="0">
              <a:defRPr sz="1800" b="0" baseline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8" y="1200150"/>
            <a:ext cx="7290055" cy="3531870"/>
          </a:xfrm>
        </p:spPr>
        <p:txBody>
          <a:bodyPr/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defRPr b="1">
                <a:latin typeface="Century" panose="02040604050505020304" pitchFamily="18" charset="0"/>
              </a:defRPr>
            </a:lvl1pPr>
            <a:lvl2pPr marL="270272" indent="-204788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b="1">
                <a:latin typeface="Century" panose="02040604050505020304" pitchFamily="18" charset="0"/>
              </a:defRPr>
            </a:lvl2pPr>
            <a:lvl3pPr marL="406004" indent="-17264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Century" panose="02040604050505020304" pitchFamily="18" charset="0"/>
              <a:buChar char="–"/>
              <a:defRPr sz="1200">
                <a:latin typeface="Century" panose="02040604050505020304" pitchFamily="18" charset="0"/>
              </a:defRPr>
            </a:lvl3pPr>
            <a:lvl4pPr marL="445770" indent="-10287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Century" panose="02040604050505020304" pitchFamily="18" charset="0"/>
              <a:buChar char="–"/>
              <a:defRPr>
                <a:latin typeface="Century" panose="02040604050505020304" pitchFamily="18" charset="0"/>
              </a:defRPr>
            </a:lvl4pPr>
            <a:lvl5pPr marL="582930" indent="-10287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Century" panose="02040604050505020304" pitchFamily="18" charset="0"/>
              <a:buChar char="–"/>
              <a:defRPr>
                <a:latin typeface="Century" panose="02040604050505020304" pitchFamily="18" charset="0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1"/>
            <a:endParaRPr lang="fr-FR"/>
          </a:p>
          <a:p>
            <a:pPr lvl="2"/>
            <a:r>
              <a:rPr lang="fr-FR"/>
              <a:t>Troisième niveau</a:t>
            </a:r>
          </a:p>
          <a:p>
            <a:pPr lvl="2"/>
            <a:endParaRPr lang="fr-FR"/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latin typeface="Century" panose="02040604050505020304" pitchFamily="18" charset="0"/>
              </a:defRPr>
            </a:lvl1pPr>
          </a:lstStyle>
          <a:p>
            <a:fld id="{4FAB73BC-B049-4115-A692-8D63A059BFB8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‹N°›</a:t>
            </a:fld>
            <a:endParaRPr lang="en-US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type="body" idx="13" hasCustomPrompt="1"/>
          </p:nvPr>
        </p:nvSpPr>
        <p:spPr>
          <a:xfrm rot="16200000">
            <a:off x="-1772336" y="2419345"/>
            <a:ext cx="4246439" cy="378915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350" b="0" cap="none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01060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7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64AFA-1CD0-4CE5-86A9-969EE77FE3FF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973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1800" kern="1200">
          <a:solidFill>
            <a:srgbClr val="0092C8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135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05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05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7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64AFA-1CD0-4CE5-86A9-969EE77FE3FF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4989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1800" kern="1200">
          <a:solidFill>
            <a:srgbClr val="0092C8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135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05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05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14.xml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9.png"/><Relationship Id="rId4" Type="http://schemas.openxmlformats.org/officeDocument/2006/relationships/tags" Target="../tags/tag15.xml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18" Type="http://schemas.openxmlformats.org/officeDocument/2006/relationships/tags" Target="../tags/tag33.xml"/><Relationship Id="rId26" Type="http://schemas.openxmlformats.org/officeDocument/2006/relationships/image" Target="../media/image42.jpeg"/><Relationship Id="rId3" Type="http://schemas.openxmlformats.org/officeDocument/2006/relationships/tags" Target="../tags/tag18.xml"/><Relationship Id="rId21" Type="http://schemas.openxmlformats.org/officeDocument/2006/relationships/tags" Target="../tags/tag36.xml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tags" Target="../tags/tag32.xml"/><Relationship Id="rId25" Type="http://schemas.openxmlformats.org/officeDocument/2006/relationships/notesSlide" Target="../notesSlides/notesSlide5.xml"/><Relationship Id="rId2" Type="http://schemas.openxmlformats.org/officeDocument/2006/relationships/tags" Target="../tags/tag17.xml"/><Relationship Id="rId16" Type="http://schemas.openxmlformats.org/officeDocument/2006/relationships/tags" Target="../tags/tag31.xml"/><Relationship Id="rId20" Type="http://schemas.openxmlformats.org/officeDocument/2006/relationships/tags" Target="../tags/tag35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24" Type="http://schemas.openxmlformats.org/officeDocument/2006/relationships/slideLayout" Target="../slideLayouts/slideLayout5.xml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23" Type="http://schemas.openxmlformats.org/officeDocument/2006/relationships/tags" Target="../tags/tag38.xml"/><Relationship Id="rId10" Type="http://schemas.openxmlformats.org/officeDocument/2006/relationships/tags" Target="../tags/tag25.xml"/><Relationship Id="rId19" Type="http://schemas.openxmlformats.org/officeDocument/2006/relationships/tags" Target="../tags/tag34.xml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Relationship Id="rId22" Type="http://schemas.openxmlformats.org/officeDocument/2006/relationships/tags" Target="../tags/tag3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44.jpeg"/><Relationship Id="rId18" Type="http://schemas.openxmlformats.org/officeDocument/2006/relationships/image" Target="../media/image49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tags" Target="../tags/tag40.xml"/><Relationship Id="rId16" Type="http://schemas.openxmlformats.org/officeDocument/2006/relationships/image" Target="../media/image47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43.xml"/><Relationship Id="rId15" Type="http://schemas.openxmlformats.org/officeDocument/2006/relationships/image" Target="../media/image46.png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53.png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image" Target="../media/image52.jpe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image" Target="../media/image51.png"/><Relationship Id="rId5" Type="http://schemas.openxmlformats.org/officeDocument/2006/relationships/tags" Target="../tags/tag52.xml"/><Relationship Id="rId15" Type="http://schemas.openxmlformats.org/officeDocument/2006/relationships/image" Target="../media/image54.jpeg"/><Relationship Id="rId10" Type="http://schemas.openxmlformats.org/officeDocument/2006/relationships/image" Target="../media/image50.jpeg"/><Relationship Id="rId4" Type="http://schemas.openxmlformats.org/officeDocument/2006/relationships/tags" Target="../tags/tag51.xml"/><Relationship Id="rId9" Type="http://schemas.openxmlformats.org/officeDocument/2006/relationships/notesSlide" Target="../notesSlides/notesSlide7.xml"/><Relationship Id="rId1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57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10" Type="http://schemas.openxmlformats.org/officeDocument/2006/relationships/image" Target="../media/image56.jpeg"/><Relationship Id="rId4" Type="http://schemas.openxmlformats.org/officeDocument/2006/relationships/tags" Target="../tags/tag58.xml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79512" y="1707654"/>
            <a:ext cx="8784976" cy="1156525"/>
          </a:xfrm>
        </p:spPr>
        <p:txBody>
          <a:bodyPr>
            <a:noAutofit/>
          </a:bodyPr>
          <a:lstStyle/>
          <a:p>
            <a:pPr>
              <a:lnSpc>
                <a:spcPts val="2700"/>
              </a:lnSpc>
            </a:pPr>
            <a:r>
              <a:rPr lang="fr-CA" sz="2400" dirty="0"/>
              <a:t>	ÉCONOMIE CIRCULAIRE ET ÉCONOMIE SOCIALE </a:t>
            </a:r>
            <a:br>
              <a:rPr lang="fr-CA" sz="2400" dirty="0"/>
            </a:br>
            <a:r>
              <a:rPr lang="fr-CA" sz="2400" dirty="0"/>
              <a:t>LE MODÈLE DU </a:t>
            </a:r>
            <a:r>
              <a:rPr lang="fr-CA" sz="2400" dirty="0" err="1"/>
              <a:t>cttéi</a:t>
            </a:r>
            <a:endParaRPr lang="fr-CA" sz="2700" b="0" dirty="0">
              <a:solidFill>
                <a:srgbClr val="0092C8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>
          <a:xfrm>
            <a:off x="3823188" y="4150704"/>
            <a:ext cx="4050000" cy="540061"/>
          </a:xfrm>
        </p:spPr>
        <p:txBody>
          <a:bodyPr/>
          <a:lstStyle/>
          <a:p>
            <a:r>
              <a:rPr lang="fr-CA" dirty="0"/>
              <a:t>Claude MAHEUX-PICARD, ing., M. Sc. A.</a:t>
            </a:r>
          </a:p>
          <a:p>
            <a:r>
              <a:rPr lang="fr-CA" dirty="0"/>
              <a:t>Directrice générale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8641" y="3052262"/>
            <a:ext cx="1645741" cy="1645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36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8B7BFA2-5F35-B944-8F9A-17B0BC52E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62" y="292816"/>
            <a:ext cx="7982286" cy="451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01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FB05874-513C-0141-B45D-CAB3283545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848" y="216905"/>
            <a:ext cx="7638304" cy="470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03" r="9603"/>
          <a:stretch>
            <a:fillRect/>
          </a:stretch>
        </p:blipFill>
        <p:spPr>
          <a:xfrm>
            <a:off x="1043608" y="941930"/>
            <a:ext cx="7327626" cy="4029911"/>
          </a:xfrm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485900" y="205979"/>
            <a:ext cx="6172200" cy="540000"/>
          </a:xfrm>
        </p:spPr>
        <p:txBody>
          <a:bodyPr/>
          <a:lstStyle/>
          <a:p>
            <a:r>
              <a:rPr lang="fr-FR" dirty="0"/>
              <a:t>Les RÉSIDUS sont des opportunités d’affaires…</a:t>
            </a:r>
          </a:p>
        </p:txBody>
      </p:sp>
    </p:spTree>
    <p:extLst>
      <p:ext uri="{BB962C8B-B14F-4D97-AF65-F5344CB8AC3E}">
        <p14:creationId xmlns:p14="http://schemas.microsoft.com/office/powerpoint/2010/main" val="270896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  <p:custDataLst>
              <p:tags r:id="rId1"/>
            </p:custDataLst>
          </p:nvPr>
        </p:nvSpPr>
        <p:spPr>
          <a:xfrm>
            <a:off x="6057900" y="4767263"/>
            <a:ext cx="1600200" cy="273844"/>
          </a:xfrm>
        </p:spPr>
        <p:txBody>
          <a:bodyPr/>
          <a:lstStyle/>
          <a:p>
            <a:fld id="{D2D00922-15CC-4503-869C-204F0580D7BB}" type="slidenum">
              <a:rPr lang="fr-CA" smtClean="0"/>
              <a:pPr/>
              <a:t>5</a:t>
            </a:fld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Toiture du stade olympique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D7EC29-DB6B-8576-90B7-C50F5CADF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715" y="939815"/>
            <a:ext cx="2730693" cy="36347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CB40FC-6A38-9142-4C77-E073DC7F998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926680"/>
            <a:ext cx="4878641" cy="365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27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A4FF8-64EB-0E9B-B53D-251C9968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Coquillages dans le béton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ADDEF81-228A-022F-4D6A-943B134761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5646" y="1167594"/>
            <a:ext cx="3065618" cy="2507191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FCFE1F1-7504-19DC-387E-151B5F921B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fr-CA" b="1" i="0" dirty="0">
                <a:solidFill>
                  <a:srgbClr val="404040"/>
                </a:solidFill>
                <a:effectLst/>
              </a:rPr>
              <a:t>Le projet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fr-CA" b="0" i="0" dirty="0">
                <a:solidFill>
                  <a:srgbClr val="404040"/>
                </a:solidFill>
                <a:effectLst/>
                <a:latin typeface="inherit"/>
              </a:rPr>
              <a:t>Résidus marins de pêche et sédiments de dragage valorisés pour fabriquer des blocs de béton brise-vague aux Îles-de-la-Madeleine, en collaboration avec le Centre de recherche sur les milieux insulaires et maritimes (CERMIM)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fr-CA" b="0" i="0" dirty="0">
                <a:solidFill>
                  <a:srgbClr val="404040"/>
                </a:solidFill>
                <a:effectLst/>
                <a:latin typeface="inherit"/>
              </a:rPr>
              <a:t>Au CTTÉI, les coquilles de palourdes, carapaces de homard et de crabes, ont été concassées et broyées. Les sables et ajouts cimentaires alternatifs obtenus ont été testés pour formuler du béton.</a:t>
            </a:r>
          </a:p>
          <a:p>
            <a:pPr marL="0" indent="0">
              <a:buNone/>
            </a:pPr>
            <a:r>
              <a:rPr lang="fr-CA" b="1" dirty="0"/>
              <a:t>Débouchés et avantages</a:t>
            </a:r>
          </a:p>
          <a:p>
            <a:r>
              <a:rPr lang="fr-CA" dirty="0"/>
              <a:t>Usine de production pilote aux Îles-de-la-Madeleine dans le cadre de Béton Vert.</a:t>
            </a:r>
          </a:p>
          <a:p>
            <a:r>
              <a:rPr lang="fr-CA" dirty="0"/>
              <a:t>L’utilisation de matières résiduelles permet d’économiser des matières premières vierges.</a:t>
            </a:r>
          </a:p>
          <a:p>
            <a:r>
              <a:rPr lang="fr-CA" dirty="0"/>
              <a:t>L’approvisionnement est local, et plus économe que le recours à l’importation.</a:t>
            </a:r>
          </a:p>
        </p:txBody>
      </p:sp>
    </p:spTree>
    <p:extLst>
      <p:ext uri="{BB962C8B-B14F-4D97-AF65-F5344CB8AC3E}">
        <p14:creationId xmlns:p14="http://schemas.microsoft.com/office/powerpoint/2010/main" val="2066837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6057900" y="4767263"/>
            <a:ext cx="1600200" cy="273844"/>
          </a:xfrm>
        </p:spPr>
        <p:txBody>
          <a:bodyPr/>
          <a:lstStyle/>
          <a:p>
            <a:fld id="{D2D00922-15CC-4503-869C-204F0580D7BB}" type="slidenum">
              <a:rPr lang="fr-CA" smtClean="0"/>
              <a:pPr/>
              <a:t>7</a:t>
            </a:fld>
            <a:endParaRPr lang="fr-CA"/>
          </a:p>
        </p:txBody>
      </p:sp>
      <p:pic>
        <p:nvPicPr>
          <p:cNvPr id="6146" name="Picture 2" descr="C:\Users\clapic\AppData\Local\Microsoft\Windows\Temporary Internet Files\Content.Outlook\RQ1S1FMO\affiche béton latex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0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CD8F3A-E8E6-2465-A26C-62EFA63FD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PANNEAUX ISOLANTS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78F6C1-0CFF-90C1-DFE8-7993971049D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CB83A7-AEC2-59CB-A89C-DF9FA6F51D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269" y="411510"/>
            <a:ext cx="3191456" cy="419973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416BE-5411-A2D4-3541-5A8969B3E1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570" y="1098509"/>
            <a:ext cx="2773466" cy="35127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72EEF4-02A7-9FFB-E47B-B0085ABD0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806" y="4686472"/>
            <a:ext cx="1541185" cy="3990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93BCD8-83F8-5FA6-5BEE-0AC85857E8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4695265"/>
            <a:ext cx="1656184" cy="3872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6F370D-DCEA-A91E-4E40-D65087A793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8350" y="4695265"/>
            <a:ext cx="219075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94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www.symbiosis.dk/wp-content/uploads/2017/09/Animation_engelsk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-830070"/>
            <a:ext cx="10313565" cy="610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2502786" y="5488074"/>
            <a:ext cx="6172200" cy="540000"/>
          </a:xfrm>
        </p:spPr>
        <p:txBody>
          <a:bodyPr/>
          <a:lstStyle/>
          <a:p>
            <a:r>
              <a:rPr lang="fr-CA" dirty="0"/>
              <a:t>Symbioses industrielles</a:t>
            </a:r>
          </a:p>
        </p:txBody>
      </p:sp>
      <p:sp>
        <p:nvSpPr>
          <p:cNvPr id="7" name="Rectangle 6"/>
          <p:cNvSpPr/>
          <p:nvPr>
            <p:custDataLst>
              <p:tags r:id="rId1"/>
            </p:custDataLst>
          </p:nvPr>
        </p:nvSpPr>
        <p:spPr>
          <a:xfrm>
            <a:off x="1547664" y="843559"/>
            <a:ext cx="5130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/>
              <a:t>Réseau d’organisations maillées entre elles par des échanges appelés synergies 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2982237" y="3543858"/>
            <a:ext cx="2754306" cy="108529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CA" sz="2100" dirty="0">
                <a:solidFill>
                  <a:srgbClr val="0092C8"/>
                </a:solidFill>
                <a:latin typeface="Impact" panose="020B0806030902050204" pitchFamily="34" charset="0"/>
              </a:rPr>
              <a:t>Réseau  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A" sz="2100" dirty="0">
                <a:solidFill>
                  <a:srgbClr val="0092C8"/>
                </a:solidFill>
                <a:latin typeface="Impact" panose="020B0806030902050204" pitchFamily="34" charset="0"/>
              </a:rPr>
              <a:t>d’organisations maillées entre elles par des synergies</a:t>
            </a:r>
          </a:p>
        </p:txBody>
      </p:sp>
    </p:spTree>
    <p:extLst>
      <p:ext uri="{BB962C8B-B14F-4D97-AF65-F5344CB8AC3E}">
        <p14:creationId xmlns:p14="http://schemas.microsoft.com/office/powerpoint/2010/main" val="2131252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Réseau local (LAN) - Zenconnect">
            <a:extLst>
              <a:ext uri="{FF2B5EF4-FFF2-40B4-BE49-F238E27FC236}">
                <a16:creationId xmlns:a16="http://schemas.microsoft.com/office/drawing/2014/main" id="{E0861A73-3A64-FA92-6D85-3C7B27BA767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3663" y="2219780"/>
            <a:ext cx="3833628" cy="252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E8F6AA-3771-FA05-D1AE-A385C0179CB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857" y="248597"/>
            <a:ext cx="1484698" cy="453411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D603F6A-A080-A815-FCBA-8B5ACC55669E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-15002" y="4515966"/>
            <a:ext cx="9159002" cy="0"/>
          </a:xfrm>
          <a:prstGeom prst="line">
            <a:avLst/>
          </a:prstGeom>
          <a:ln w="25400">
            <a:solidFill>
              <a:srgbClr val="1B9A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>
            <p:custDataLst>
              <p:tags r:id="rId4"/>
            </p:custDataLst>
          </p:nvPr>
        </p:nvSpPr>
        <p:spPr>
          <a:xfrm>
            <a:off x="677680" y="1003468"/>
            <a:ext cx="7788640" cy="53091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fr-CA" sz="3000" b="1" dirty="0">
                <a:solidFill>
                  <a:srgbClr val="149790"/>
                </a:solidFill>
                <a:latin typeface="Montserrat"/>
              </a:rPr>
              <a:t>SYMBIOSE PIERRE-DE-SAUREL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AA19DB-FD4D-52B1-088F-FC0BAB39E07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21497" y="1525535"/>
            <a:ext cx="1805275" cy="9602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FE7B62-9AD2-D97B-506A-6F02E2AA1FE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32103" y="2699592"/>
            <a:ext cx="2992753" cy="6511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9DC957-910D-C168-02AC-8F51BFD5D9B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85327" y="1490564"/>
            <a:ext cx="1962411" cy="10438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F3C73D-0CBD-7379-060C-5E9A0EB851F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3447" y="2716709"/>
            <a:ext cx="893704" cy="65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2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D95E8-D0B8-F2EF-0CB4-C029DBD76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4FFBA0F9-5565-0542-3F94-4C20263E78F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6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11" b="-1231"/>
          <a:stretch>
            <a:fillRect/>
          </a:stretch>
        </p:blipFill>
        <p:spPr>
          <a:xfrm>
            <a:off x="4685911" y="-154033"/>
            <a:ext cx="4458089" cy="5708995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280CD13-9B79-E023-69C5-58AF4D55B807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-15002" y="5143500"/>
            <a:ext cx="9218960" cy="0"/>
          </a:xfrm>
          <a:prstGeom prst="line">
            <a:avLst/>
          </a:prstGeom>
          <a:ln w="25400">
            <a:solidFill>
              <a:srgbClr val="1B9A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5E334D78-5663-CAAD-EA59-9BA42058DDD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77758" y="197219"/>
            <a:ext cx="6513774" cy="577081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fr-CA" sz="3300" b="1">
                <a:latin typeface="Montserrat"/>
              </a:rPr>
              <a:t>Bilan</a:t>
            </a:r>
            <a:endParaRPr lang="fr-CA" sz="3300" b="1">
              <a:solidFill>
                <a:srgbClr val="149790"/>
              </a:solidFill>
              <a:latin typeface="Montserrat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33EF170-A1FC-BD73-68AD-F8E9842BD77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094426" y="1680950"/>
            <a:ext cx="1917000" cy="1917000"/>
            <a:chOff x="1421578" y="1948499"/>
            <a:chExt cx="1983576" cy="1983576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6B9649BA-EDEC-79A7-485B-24A730FBF14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421578" y="1948499"/>
              <a:ext cx="1983576" cy="1983576"/>
            </a:xfrm>
            <a:prstGeom prst="ellipse">
              <a:avLst/>
            </a:prstGeom>
            <a:solidFill>
              <a:srgbClr val="149790"/>
            </a:solidFill>
            <a:ln w="603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 sz="1350"/>
            </a:p>
          </p:txBody>
        </p:sp>
        <p:grpSp>
          <p:nvGrpSpPr>
            <p:cNvPr id="6" name="Group 25">
              <a:extLst>
                <a:ext uri="{FF2B5EF4-FFF2-40B4-BE49-F238E27FC236}">
                  <a16:creationId xmlns:a16="http://schemas.microsoft.com/office/drawing/2014/main" id="{C562A9FD-8DAB-1768-AF2A-9B39D655CA9E}"/>
                </a:ext>
              </a:extLst>
            </p:cNvPr>
            <p:cNvGrpSpPr/>
            <p:nvPr>
              <p:custDataLst>
                <p:tags r:id="rId21"/>
              </p:custDataLst>
            </p:nvPr>
          </p:nvGrpSpPr>
          <p:grpSpPr>
            <a:xfrm>
              <a:off x="1591424" y="2274417"/>
              <a:ext cx="1630706" cy="1354187"/>
              <a:chOff x="-1270086" y="3553762"/>
              <a:chExt cx="1741441" cy="1398596"/>
            </a:xfrm>
          </p:grpSpPr>
          <p:sp>
            <p:nvSpPr>
              <p:cNvPr id="7" name="ZoneTexte 11">
                <a:extLst>
                  <a:ext uri="{FF2B5EF4-FFF2-40B4-BE49-F238E27FC236}">
                    <a16:creationId xmlns:a16="http://schemas.microsoft.com/office/drawing/2014/main" id="{12A4234A-F449-FE35-906C-1E91E7894006}"/>
                  </a:ext>
                </a:extLst>
              </p:cNvPr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-1101942" y="3553762"/>
                <a:ext cx="1419227" cy="5920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CA" sz="3000" b="1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8" name="ZoneTexte 29">
                <a:extLst>
                  <a:ext uri="{FF2B5EF4-FFF2-40B4-BE49-F238E27FC236}">
                    <a16:creationId xmlns:a16="http://schemas.microsoft.com/office/drawing/2014/main" id="{D0B4C627-0857-D9EA-565F-36EAEDB1026B}"/>
                  </a:ext>
                </a:extLst>
              </p:cNvPr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-1270086" y="4261649"/>
                <a:ext cx="1741441" cy="6907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CA" b="1" dirty="0">
                    <a:solidFill>
                      <a:schemeClr val="bg1"/>
                    </a:solidFill>
                  </a:rPr>
                  <a:t>Évènements organisés</a:t>
                </a: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131CF51-2A12-7AE4-2460-1C703F20B31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374532" y="1591428"/>
            <a:ext cx="1917000" cy="1917000"/>
            <a:chOff x="5731674" y="1615084"/>
            <a:chExt cx="1983576" cy="1983576"/>
          </a:xfrm>
          <a:solidFill>
            <a:srgbClr val="BBF7F4"/>
          </a:solidFill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5E8F907A-06AE-8798-6B0F-76A2564191F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731674" y="1615084"/>
              <a:ext cx="1983576" cy="1983576"/>
            </a:xfrm>
            <a:prstGeom prst="ellipse">
              <a:avLst/>
            </a:prstGeom>
            <a:grpFill/>
            <a:ln w="603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 sz="1350"/>
            </a:p>
          </p:txBody>
        </p:sp>
        <p:grpSp>
          <p:nvGrpSpPr>
            <p:cNvPr id="10" name="Group 25">
              <a:extLst>
                <a:ext uri="{FF2B5EF4-FFF2-40B4-BE49-F238E27FC236}">
                  <a16:creationId xmlns:a16="http://schemas.microsoft.com/office/drawing/2014/main" id="{045F09FC-7E47-4EEB-9D5F-331316598793}"/>
                </a:ext>
              </a:extLst>
            </p:cNvPr>
            <p:cNvGrpSpPr/>
            <p:nvPr>
              <p:custDataLst>
                <p:tags r:id="rId17"/>
              </p:custDataLst>
            </p:nvPr>
          </p:nvGrpSpPr>
          <p:grpSpPr>
            <a:xfrm>
              <a:off x="5901430" y="2117747"/>
              <a:ext cx="1741441" cy="1277697"/>
              <a:chOff x="5284674" y="3420088"/>
              <a:chExt cx="1741441" cy="1277697"/>
            </a:xfrm>
            <a:grpFill/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F6ACFE1-25BD-1CEF-4C32-FACDD65AD53C}"/>
                  </a:ext>
                </a:extLst>
              </p:cNvPr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5377615" y="3420088"/>
                <a:ext cx="1419227" cy="57323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CA" sz="3000" b="1" dirty="0">
                    <a:solidFill>
                      <a:srgbClr val="107671"/>
                    </a:solidFill>
                  </a:rPr>
                  <a:t>82 </a:t>
                </a:r>
              </a:p>
            </p:txBody>
          </p:sp>
          <p:sp>
            <p:nvSpPr>
              <p:cNvPr id="12" name="ZoneTexte 29">
                <a:extLst>
                  <a:ext uri="{FF2B5EF4-FFF2-40B4-BE49-F238E27FC236}">
                    <a16:creationId xmlns:a16="http://schemas.microsoft.com/office/drawing/2014/main" id="{69F64207-0E53-08A9-A848-D6496AF2EA8F}"/>
                  </a:ext>
                </a:extLst>
              </p:cNvPr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5284674" y="4029007"/>
                <a:ext cx="1741441" cy="66877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CA" b="1" dirty="0">
                    <a:solidFill>
                      <a:srgbClr val="107671"/>
                    </a:solidFill>
                  </a:rPr>
                  <a:t>Entreprises</a:t>
                </a:r>
              </a:p>
              <a:p>
                <a:pPr algn="ctr"/>
                <a:r>
                  <a:rPr lang="fr-CA" b="1" dirty="0">
                    <a:solidFill>
                      <a:srgbClr val="107671"/>
                    </a:solidFill>
                  </a:rPr>
                  <a:t>visitées </a:t>
                </a: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E2274FC-5312-8E01-BF3E-280A03C3B93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592030" y="1680950"/>
            <a:ext cx="1917000" cy="1917000"/>
            <a:chOff x="7834402" y="3320342"/>
            <a:chExt cx="2092942" cy="2004012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4927423-A1E2-A4B4-7E27-5F54CB78FE3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834402" y="3320342"/>
              <a:ext cx="2092942" cy="2004012"/>
            </a:xfrm>
            <a:prstGeom prst="ellipse">
              <a:avLst/>
            </a:prstGeom>
            <a:solidFill>
              <a:srgbClr val="107671"/>
            </a:solidFill>
            <a:ln w="603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 sz="1350"/>
            </a:p>
          </p:txBody>
        </p:sp>
        <p:grpSp>
          <p:nvGrpSpPr>
            <p:cNvPr id="13" name="Group 25">
              <a:extLst>
                <a:ext uri="{FF2B5EF4-FFF2-40B4-BE49-F238E27FC236}">
                  <a16:creationId xmlns:a16="http://schemas.microsoft.com/office/drawing/2014/main" id="{79F5A567-F1B1-90E7-64B4-474B8DABDB33}"/>
                </a:ext>
              </a:extLst>
            </p:cNvPr>
            <p:cNvGrpSpPr/>
            <p:nvPr>
              <p:custDataLst>
                <p:tags r:id="rId13"/>
              </p:custDataLst>
            </p:nvPr>
          </p:nvGrpSpPr>
          <p:grpSpPr>
            <a:xfrm>
              <a:off x="7930145" y="3635011"/>
              <a:ext cx="1800251" cy="1287401"/>
              <a:chOff x="1043712" y="1674478"/>
              <a:chExt cx="3863285" cy="1542811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F5A5E9C-F3C5-1F04-3995-98B7D9BA28B2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043712" y="1674478"/>
                <a:ext cx="3863285" cy="6362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CA" sz="2700" b="1" dirty="0">
                    <a:solidFill>
                      <a:schemeClr val="bg1"/>
                    </a:solidFill>
                  </a:rPr>
                  <a:t>45 </a:t>
                </a:r>
              </a:p>
            </p:txBody>
          </p:sp>
          <p:sp>
            <p:nvSpPr>
              <p:cNvPr id="15" name="ZoneTexte 29">
                <a:extLst>
                  <a:ext uri="{FF2B5EF4-FFF2-40B4-BE49-F238E27FC236}">
                    <a16:creationId xmlns:a16="http://schemas.microsoft.com/office/drawing/2014/main" id="{EFD38D01-218B-0DAF-5E57-A9ACE66B8AD3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07598" y="2407574"/>
                <a:ext cx="3317999" cy="809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CA" b="1" dirty="0">
                    <a:solidFill>
                      <a:schemeClr val="bg1"/>
                    </a:solidFill>
                  </a:rPr>
                  <a:t>Inventaires</a:t>
                </a:r>
              </a:p>
              <a:p>
                <a:pPr algn="ctr"/>
                <a:r>
                  <a:rPr lang="fr-CA" b="1" dirty="0">
                    <a:solidFill>
                      <a:schemeClr val="bg1"/>
                    </a:solidFill>
                  </a:rPr>
                  <a:t>effectués</a:t>
                </a:r>
              </a:p>
            </p:txBody>
          </p:sp>
        </p:grp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6495D87-535F-8696-F91D-53DFB0AF7A3E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719381" y="1680950"/>
            <a:ext cx="1917000" cy="1917000"/>
            <a:chOff x="3735439" y="1138240"/>
            <a:chExt cx="2340000" cy="2340000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0A619EEA-0C1A-C8D8-B209-E12039D0430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735439" y="1138240"/>
              <a:ext cx="2340000" cy="2340000"/>
            </a:xfrm>
            <a:prstGeom prst="ellipse">
              <a:avLst/>
            </a:prstGeom>
            <a:solidFill>
              <a:srgbClr val="6AECE6"/>
            </a:solidFill>
            <a:ln w="603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 sz="1350"/>
            </a:p>
          </p:txBody>
        </p:sp>
        <p:grpSp>
          <p:nvGrpSpPr>
            <p:cNvPr id="17" name="Group 25">
              <a:extLst>
                <a:ext uri="{FF2B5EF4-FFF2-40B4-BE49-F238E27FC236}">
                  <a16:creationId xmlns:a16="http://schemas.microsoft.com/office/drawing/2014/main" id="{E1A06488-DCC0-F145-905F-39765ED6E80A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3969273" y="1663086"/>
              <a:ext cx="1902633" cy="1485735"/>
              <a:chOff x="4778182" y="4119721"/>
              <a:chExt cx="1854819" cy="1463834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5AE3984E-A431-B05D-18C7-9D6C687183E0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4980701" y="4119721"/>
                <a:ext cx="1419227" cy="6662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CA" sz="3000" b="1">
                    <a:solidFill>
                      <a:srgbClr val="107671"/>
                    </a:solidFill>
                  </a:rPr>
                  <a:t>22</a:t>
                </a:r>
              </a:p>
            </p:txBody>
          </p:sp>
          <p:sp>
            <p:nvSpPr>
              <p:cNvPr id="19" name="ZoneTexte 29">
                <a:extLst>
                  <a:ext uri="{FF2B5EF4-FFF2-40B4-BE49-F238E27FC236}">
                    <a16:creationId xmlns:a16="http://schemas.microsoft.com/office/drawing/2014/main" id="{6A36850D-E96B-391B-E2F6-DCA9DF153B38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4778182" y="4806236"/>
                <a:ext cx="1854819" cy="7773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CA" b="1" dirty="0">
                    <a:solidFill>
                      <a:srgbClr val="107671"/>
                    </a:solidFill>
                  </a:rPr>
                  <a:t>Synergies concrétisées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520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81A99-F956-35F1-C9B5-BA20AC61D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0ADEC15-D13E-473F-BCC8-BD8C99BCA635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-26432" y="5143500"/>
            <a:ext cx="9218960" cy="0"/>
          </a:xfrm>
          <a:prstGeom prst="line">
            <a:avLst/>
          </a:prstGeom>
          <a:ln w="25400">
            <a:solidFill>
              <a:srgbClr val="1B9A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58" descr="Fermes d'exploitation laitière à Saint-Ours | Ferme Beauchemin">
            <a:extLst>
              <a:ext uri="{FF2B5EF4-FFF2-40B4-BE49-F238E27FC236}">
                <a16:creationId xmlns:a16="http://schemas.microsoft.com/office/drawing/2014/main" id="{AAC7E9C3-BF5D-F7B0-6A18-64A5DBD8F5E2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764" y="201171"/>
            <a:ext cx="1440386" cy="88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12">
            <a:extLst>
              <a:ext uri="{FF2B5EF4-FFF2-40B4-BE49-F238E27FC236}">
                <a16:creationId xmlns:a16="http://schemas.microsoft.com/office/drawing/2014/main" id="{F46CC876-33F4-0F79-4B31-6AD0CC8E7C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4541" y="991759"/>
            <a:ext cx="2899848" cy="282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indent="-385763">
              <a:spcBef>
                <a:spcPts val="450"/>
              </a:spcBef>
              <a:spcAft>
                <a:spcPts val="450"/>
              </a:spcAft>
              <a:buFont typeface="+mj-lt"/>
              <a:buAutoNum type="arabicPeriod"/>
              <a:defRPr/>
            </a:pPr>
            <a:endParaRPr lang="fr-CA" dirty="0"/>
          </a:p>
          <a:p>
            <a:pPr marL="385763" indent="-385763" defTabSz="685800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fr-CA" dirty="0"/>
              <a:t>Visite d’entreprise</a:t>
            </a:r>
          </a:p>
          <a:p>
            <a:pPr marL="385763" indent="-385763" defTabSz="685800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fr-CA" dirty="0"/>
              <a:t>Démonstration du bac compresseur à plastique </a:t>
            </a:r>
          </a:p>
          <a:p>
            <a:pPr marL="385763" indent="-385763" defTabSz="685800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fr-CA" dirty="0"/>
              <a:t>&gt; 30 participants</a:t>
            </a:r>
          </a:p>
          <a:p>
            <a:pPr marL="385763" indent="-385763" defTabSz="685800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fr-CA" dirty="0"/>
              <a:t>Tirage de 6 bacs compresseurs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5D6819-0D71-FC1E-6E7C-04AE5784C75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371" y="1409336"/>
            <a:ext cx="2520000" cy="189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6AF5E1-A935-6DCF-9539-76EF184C703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735" y="1409336"/>
            <a:ext cx="2520000" cy="189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DBF7F0-3032-FEA5-0085-CFEB0DC62F3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507" y="3905539"/>
            <a:ext cx="1371883" cy="49193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BB00802-78C4-2527-3767-D100ED6244A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9920" y="3549505"/>
            <a:ext cx="1070228" cy="120400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02EC84E-97CE-1C14-7B66-9EDF6D79A00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1643" y="3549505"/>
            <a:ext cx="1070228" cy="120400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DBE535-C68D-7851-C610-066E8B9233A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0113" y="3549505"/>
            <a:ext cx="1071566" cy="120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AE999-E155-834D-E1C1-7488F4823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EADE10F-E6CE-9208-099C-F2E83C97F645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-26432" y="5143500"/>
            <a:ext cx="9218960" cy="0"/>
          </a:xfrm>
          <a:prstGeom prst="line">
            <a:avLst/>
          </a:prstGeom>
          <a:ln w="25400">
            <a:solidFill>
              <a:srgbClr val="1B9A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6BEB2566-ADBA-A3EF-CB13-1CB3D077B63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253" y="1477811"/>
            <a:ext cx="4224848" cy="31686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A4B965-D7B0-CD11-4D93-A3A45C50E46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944" y="194139"/>
            <a:ext cx="1283672" cy="12836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8C50767-8B73-2EBB-F38B-960D67800F4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642" y="3112202"/>
            <a:ext cx="2280133" cy="17101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8EFAFCC-A09E-FE32-624A-77FB8C9FF21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633389" y="212737"/>
            <a:ext cx="1271765" cy="148610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8325831-6098-1111-0F21-8A84AD6A8EC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464" y="557785"/>
            <a:ext cx="1693702" cy="60733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67036BF-B70C-9DB0-DD9B-0AC25AFFF13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581" y="1906711"/>
            <a:ext cx="2358112" cy="176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2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3B2F5-5B73-3951-0993-B8C7074C4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CC5C381-B378-1CD7-D40B-8AD0E4F8D3F3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-15002" y="5143500"/>
            <a:ext cx="9218960" cy="0"/>
          </a:xfrm>
          <a:prstGeom prst="line">
            <a:avLst/>
          </a:prstGeom>
          <a:ln w="25400">
            <a:solidFill>
              <a:srgbClr val="1B9A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5">
            <a:extLst>
              <a:ext uri="{FF2B5EF4-FFF2-40B4-BE49-F238E27FC236}">
                <a16:creationId xmlns:a16="http://schemas.microsoft.com/office/drawing/2014/main" id="{468F8622-EC2E-3649-65EF-53E36F06CB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52211" y="319747"/>
            <a:ext cx="7643741" cy="577081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fr-CA" sz="3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Analyse des flux de matières</a:t>
            </a:r>
            <a:endParaRPr lang="fr-CA" sz="3300" b="1" dirty="0">
              <a:solidFill>
                <a:srgbClr val="149790"/>
              </a:solidFill>
              <a:latin typeface="Montserrat"/>
            </a:endParaRPr>
          </a:p>
        </p:txBody>
      </p:sp>
      <p:sp>
        <p:nvSpPr>
          <p:cNvPr id="9" name="ZoneTexte 12">
            <a:extLst>
              <a:ext uri="{FF2B5EF4-FFF2-40B4-BE49-F238E27FC236}">
                <a16:creationId xmlns:a16="http://schemas.microsoft.com/office/drawing/2014/main" id="{178617E2-2E41-F3B3-FB3F-6526FA0CE40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44873" y="3914092"/>
            <a:ext cx="7478720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CA" sz="1500" dirty="0"/>
              <a:t>Analyse des flux de matière pour les débris CRD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CA" sz="1500" dirty="0"/>
              <a:t>Financé par Montérégie Économique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CA" sz="1500" dirty="0"/>
              <a:t>Destiné aux MRC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EB08E1-F796-F704-9E5C-630E373C86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04218" y="1143580"/>
            <a:ext cx="227481" cy="3120737"/>
          </a:xfrm>
          <a:prstGeom prst="rect">
            <a:avLst/>
          </a:prstGeom>
          <a:solidFill>
            <a:srgbClr val="14979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174BB7-B6CF-AB07-12AA-92B4DFD8DF5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7611" y="990293"/>
            <a:ext cx="5346716" cy="30167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484A31-4450-3660-D175-9496FB59130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16394" y="3346624"/>
            <a:ext cx="796412" cy="280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C788851-78C3-BCE2-B270-6DCB39905E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90390" y="3975859"/>
            <a:ext cx="3669575" cy="125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6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CE686-5805-9E49-2F0C-F8B3B8004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Formations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49BEBD5-71EA-F542-8AA1-0704D89FB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954286"/>
            <a:ext cx="8229600" cy="356830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DC19666-4A22-D684-6F27-DB69F8A451A0}"/>
              </a:ext>
            </a:extLst>
          </p:cNvPr>
          <p:cNvSpPr txBox="1"/>
          <p:nvPr/>
        </p:nvSpPr>
        <p:spPr>
          <a:xfrm>
            <a:off x="3016787" y="4730896"/>
            <a:ext cx="61024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200" dirty="0"/>
              <a:t>https://apdeq.qc.ca/produit/economie-circulaire-pour-les-developpeurs-economiques/</a:t>
            </a:r>
          </a:p>
        </p:txBody>
      </p:sp>
    </p:spTree>
    <p:extLst>
      <p:ext uri="{BB962C8B-B14F-4D97-AF65-F5344CB8AC3E}">
        <p14:creationId xmlns:p14="http://schemas.microsoft.com/office/powerpoint/2010/main" val="3296998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76F3A6-BF1B-A4C3-97AE-902775AE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Appuyer les décisions municipales sur la science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20A529-4342-0686-430E-2EDAE90843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746066"/>
            <a:ext cx="7725544" cy="401238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BB5C373-3593-B9C4-A148-DDD4F8F3AA35}"/>
              </a:ext>
            </a:extLst>
          </p:cNvPr>
          <p:cNvSpPr txBox="1"/>
          <p:nvPr/>
        </p:nvSpPr>
        <p:spPr>
          <a:xfrm>
            <a:off x="3851920" y="4758452"/>
            <a:ext cx="62646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200" dirty="0"/>
              <a:t>https://www.scientifique-en-chef.gouv.qc.ca/municipal/conseil-scientifique/</a:t>
            </a:r>
          </a:p>
        </p:txBody>
      </p:sp>
    </p:spTree>
    <p:extLst>
      <p:ext uri="{BB962C8B-B14F-4D97-AF65-F5344CB8AC3E}">
        <p14:creationId xmlns:p14="http://schemas.microsoft.com/office/powerpoint/2010/main" val="39644915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Modele PPT_2016 (3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 PPT_2016 (3)" id="{5B5707C3-2CA3-4D4A-9AB1-7BB92946B21E}" vid="{A34C8F9E-F61E-48A7-8AAC-9B075E9D9BE0}"/>
    </a:ext>
  </a:extLst>
</a:theme>
</file>

<file path=ppt/theme/theme2.xml><?xml version="1.0" encoding="utf-8"?>
<a:theme xmlns:a="http://schemas.openxmlformats.org/drawingml/2006/main" name="1_Modele PPT_2016 (3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 PPT_2016 (3)" id="{5B5707C3-2CA3-4D4A-9AB1-7BB92946B21E}" vid="{A34C8F9E-F61E-48A7-8AAC-9B075E9D9BE0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74DC583D83F04E9891497F38344835" ma:contentTypeVersion="11" ma:contentTypeDescription="Crée un document." ma:contentTypeScope="" ma:versionID="b971116187addff271e6965b554fac2a">
  <xsd:schema xmlns:xsd="http://www.w3.org/2001/XMLSchema" xmlns:xs="http://www.w3.org/2001/XMLSchema" xmlns:p="http://schemas.microsoft.com/office/2006/metadata/properties" xmlns:ns2="78268303-803c-47d4-9465-f68baed44ac8" xmlns:ns3="1b8757fe-c866-4375-8d1b-2cb635e9e54c" targetNamespace="http://schemas.microsoft.com/office/2006/metadata/properties" ma:root="true" ma:fieldsID="15c5e7da749217524f2fb49147a03116" ns2:_="" ns3:_="">
    <xsd:import namespace="78268303-803c-47d4-9465-f68baed44ac8"/>
    <xsd:import namespace="1b8757fe-c866-4375-8d1b-2cb635e9e5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68303-803c-47d4-9465-f68baed44a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4c2d5cf-b3af-4cb3-824c-6a3bb619a3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757fe-c866-4375-8d1b-2cb635e9e54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ee4e325-cfbb-41d6-abb1-451172f677c2}" ma:internalName="TaxCatchAll" ma:showField="CatchAllData" ma:web="1b8757fe-c866-4375-8d1b-2cb635e9e5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268303-803c-47d4-9465-f68baed44ac8">
      <Terms xmlns="http://schemas.microsoft.com/office/infopath/2007/PartnerControls"/>
    </lcf76f155ced4ddcb4097134ff3c332f>
    <TaxCatchAll xmlns="1b8757fe-c866-4375-8d1b-2cb635e9e54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918797-CC88-428C-936E-7148A54793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268303-803c-47d4-9465-f68baed44ac8"/>
    <ds:schemaRef ds:uri="1b8757fe-c866-4375-8d1b-2cb635e9e5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6B1A7F-B893-41C2-8680-0E96DC3504A3}">
  <ds:schemaRefs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82e5dfce-7667-41b0-8330-cb649a9b512a"/>
    <ds:schemaRef ds:uri="http://schemas.openxmlformats.org/package/2006/metadata/core-properties"/>
    <ds:schemaRef ds:uri="643d973b-4e1a-4596-ad98-dd947498e134"/>
    <ds:schemaRef ds:uri="http://schemas.microsoft.com/office/2006/metadata/properties"/>
    <ds:schemaRef ds:uri="78268303-803c-47d4-9465-f68baed44ac8"/>
    <ds:schemaRef ds:uri="1b8757fe-c866-4375-8d1b-2cb635e9e54c"/>
  </ds:schemaRefs>
</ds:datastoreItem>
</file>

<file path=customXml/itemProps3.xml><?xml version="1.0" encoding="utf-8"?>
<ds:datastoreItem xmlns:ds="http://schemas.openxmlformats.org/officeDocument/2006/customXml" ds:itemID="{B0986359-DEB5-4951-8D08-EC825E1501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Modele PPT_2016 (3)</Template>
  <TotalTime>0</TotalTime>
  <Words>272</Words>
  <Application>Microsoft Office PowerPoint</Application>
  <PresentationFormat>Affichage à l'écran (16:9)</PresentationFormat>
  <Paragraphs>53</Paragraphs>
  <Slides>16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Century</vt:lpstr>
      <vt:lpstr>Franklin Gothic Book</vt:lpstr>
      <vt:lpstr>Gill Sans MT</vt:lpstr>
      <vt:lpstr>Impact</vt:lpstr>
      <vt:lpstr>inherit</vt:lpstr>
      <vt:lpstr>Montserrat</vt:lpstr>
      <vt:lpstr>Tw Cen MT Condensed</vt:lpstr>
      <vt:lpstr>Modele PPT_2016 (3)</vt:lpstr>
      <vt:lpstr>1_Modele PPT_2016 (3)</vt:lpstr>
      <vt:lpstr> ÉCONOMIE CIRCULAIRE ET ÉCONOMIE SOCIALE  LE MODÈLE DU cttéi</vt:lpstr>
      <vt:lpstr>Présentation PowerPoint</vt:lpstr>
      <vt:lpstr>Présentation PowerPoint</vt:lpstr>
      <vt:lpstr>Les RÉSIDUS sont des opportunités d’affaires…</vt:lpstr>
      <vt:lpstr>Toiture du stade olympique</vt:lpstr>
      <vt:lpstr>Coquillages dans le béton</vt:lpstr>
      <vt:lpstr>Présentation PowerPoint</vt:lpstr>
      <vt:lpstr>PANNEAUX ISOLANTS</vt:lpstr>
      <vt:lpstr>Symbioses industrielles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Formations</vt:lpstr>
      <vt:lpstr>Appuyer les décisions municipales sur la science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CTTEI</dc:creator>
  <cp:lastModifiedBy>Alexandre Brouillard</cp:lastModifiedBy>
  <cp:revision>1236</cp:revision>
  <cp:lastPrinted>2017-01-10T21:12:47Z</cp:lastPrinted>
  <dcterms:created xsi:type="dcterms:W3CDTF">2012-04-10T13:31:32Z</dcterms:created>
  <dcterms:modified xsi:type="dcterms:W3CDTF">2026-10-19T14:43:18Z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0x0101004274DC583D83F04E9891497F38344835</vt:lpwstr>
  </property>
  <property fmtid="{D5CDD505-2E9C-101B-9397-08002B2CF9AE}" pid="3" name="MediaServiceImageTags">
    <vt:lpwstr/>
  </property>
</Properties>
</file>