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17"/>
  </p:notesMasterIdLst>
  <p:sldIdLst>
    <p:sldId id="256" r:id="rId3"/>
    <p:sldId id="259" r:id="rId4"/>
    <p:sldId id="258" r:id="rId5"/>
    <p:sldId id="270" r:id="rId6"/>
    <p:sldId id="269" r:id="rId7"/>
    <p:sldId id="261" r:id="rId8"/>
    <p:sldId id="257" r:id="rId9"/>
    <p:sldId id="260" r:id="rId10"/>
    <p:sldId id="262" r:id="rId11"/>
    <p:sldId id="265" r:id="rId12"/>
    <p:sldId id="263" r:id="rId13"/>
    <p:sldId id="264" r:id="rId14"/>
    <p:sldId id="266" r:id="rId15"/>
    <p:sldId id="267" r:id="rId16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DBEA9F-8716-950A-703B-03C4D78D9205}" name="Simon Berthiaume" initials="SB" userId="S::sberthiaume@stcpierredesaurel.ca::942a5503-2e23-4153-bf2b-3f844c820a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858E"/>
    <a:srgbClr val="DE85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DD2997-975F-40BB-931D-8EF76D057174}" v="287" dt="2026-10-13T21:31:14.046"/>
  </p1510:revLst>
</p1510:revInfo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Style foncé 1 - Accentuation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5C492-0F79-A088-0749-CCF399B7B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90D5A6-291F-520F-EC8A-3A74622C6D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2F8C7D-2014-5EB6-4B95-2D22499DE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5DEEE4-1F15-BD6F-2DF9-8C5775B27B6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46190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Temps indicatif : 1 minute 10 secondes.</a:t>
            </a:r>
          </a:p>
          <a:p>
            <a:r>
              <a:t>Souligner la progression réelle de 124 052 déplacements en 2019 à 733 790 en 2025, soit une hausse de 492 %. Présenter 780 019 comme l’estimation 2026.</a:t>
            </a:r>
          </a:p>
          <a:p>
            <a:r>
              <a:t>Source : statistiques internes de la STC. Les données 2026 à 2029 sont des projections.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1F8D509F-B91D-480F-9548-173DA4A6C5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50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ction">
            <a:extLst>
              <a:ext uri="{FF2B5EF4-FFF2-40B4-BE49-F238E27FC236}">
                <a16:creationId xmlns:a16="http://schemas.microsoft.com/office/drawing/2014/main" id="{0258A917-44B0-412C-A273-A2D8E2C4E51B}"/>
              </a:ext>
            </a:extLst>
          </p:cNvPr>
          <p:cNvSpPr>
            <a:spLocks noGrp="1"/>
          </p:cNvSpPr>
          <p:nvPr/>
        </p:nvSpPr>
        <p:spPr>
          <a:xfrm>
            <a:off x="590550" y="314325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4B858E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BB3B81F-A00B-42B4-83F9-BA1E006EB837}"/>
              </a:ext>
            </a:extLst>
          </p:cNvPr>
          <p:cNvSpPr>
            <a:spLocks noGrp="1"/>
          </p:cNvSpPr>
          <p:nvPr/>
        </p:nvSpPr>
        <p:spPr>
          <a:xfrm>
            <a:off x="590549" y="704850"/>
            <a:ext cx="9727733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>
              <a:defRPr sz="2850" b="1">
                <a:solidFill>
                  <a:srgbClr val="17333B"/>
                </a:solidFill>
              </a:defRPr>
            </a:defPPr>
          </a:lstStyle>
          <a:p>
            <a:pPr>
              <a:defRPr sz="2850" b="1">
                <a:solidFill>
                  <a:srgbClr val="17333B"/>
                </a:solidFill>
              </a:defRPr>
            </a:pPr>
            <a:r>
              <a:rPr lang="fr-CA" sz="2400" b="1" dirty="0">
                <a:solidFill>
                  <a:srgbClr val="17333B"/>
                </a:solidFill>
              </a:rPr>
              <a:t>Quatre services pour répondre aux réalités de notre territoire</a:t>
            </a:r>
            <a:endParaRPr sz="2400" b="1" dirty="0">
              <a:solidFill>
                <a:srgbClr val="17333B"/>
              </a:solidFill>
            </a:endParaRPr>
          </a:p>
        </p:txBody>
      </p:sp>
      <p:sp>
        <p:nvSpPr>
          <p:cNvPr id="4" name="rule-62-146">
            <a:extLst>
              <a:ext uri="{FF2B5EF4-FFF2-40B4-BE49-F238E27FC236}">
                <a16:creationId xmlns:a16="http://schemas.microsoft.com/office/drawing/2014/main" id="{CB144E9F-DD0E-44C8-BD5C-4ADD1ECDD886}"/>
              </a:ext>
            </a:extLst>
          </p:cNvPr>
          <p:cNvSpPr>
            <a:spLocks noGrp="1"/>
          </p:cNvSpPr>
          <p:nvPr/>
        </p:nvSpPr>
        <p:spPr>
          <a:xfrm>
            <a:off x="590550" y="1390650"/>
            <a:ext cx="11010900" cy="19050"/>
          </a:xfrm>
          <a:prstGeom prst="rect">
            <a:avLst/>
          </a:prstGeom>
          <a:solidFill>
            <a:srgbClr val="CADA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akeaway-bg">
            <a:extLst>
              <a:ext uri="{FF2B5EF4-FFF2-40B4-BE49-F238E27FC236}">
                <a16:creationId xmlns:a16="http://schemas.microsoft.com/office/drawing/2014/main" id="{9D0DDA42-CF18-4B5E-967B-D161DA0B30F5}"/>
              </a:ext>
            </a:extLst>
          </p:cNvPr>
          <p:cNvSpPr>
            <a:spLocks noGrp="1"/>
          </p:cNvSpPr>
          <p:nvPr/>
        </p:nvSpPr>
        <p:spPr>
          <a:xfrm>
            <a:off x="685800" y="5867399"/>
            <a:ext cx="10820400" cy="581026"/>
          </a:xfrm>
          <a:prstGeom prst="roundRect">
            <a:avLst>
              <a:gd name="adj" fmla="val 20930"/>
            </a:avLst>
          </a:prstGeom>
          <a:solidFill>
            <a:srgbClr val="46858E"/>
          </a:solidFill>
          <a:ln w="0">
            <a:noFill/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22" name="takeaway">
            <a:extLst>
              <a:ext uri="{FF2B5EF4-FFF2-40B4-BE49-F238E27FC236}">
                <a16:creationId xmlns:a16="http://schemas.microsoft.com/office/drawing/2014/main" id="{78139457-6D0D-4116-B23A-13E0679C2521}"/>
              </a:ext>
            </a:extLst>
          </p:cNvPr>
          <p:cNvSpPr>
            <a:spLocks noGrp="1"/>
          </p:cNvSpPr>
          <p:nvPr/>
        </p:nvSpPr>
        <p:spPr>
          <a:xfrm>
            <a:off x="1000125" y="5962650"/>
            <a:ext cx="10191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2025" b="1">
                <a:solidFill>
                  <a:srgbClr val="315F66"/>
                </a:solidFill>
              </a:defRPr>
            </a:pPr>
            <a:r>
              <a:rPr sz="2025" b="1" dirty="0">
                <a:solidFill>
                  <a:schemeClr val="bg1"/>
                </a:solidFill>
              </a:rPr>
              <a:t>Le bon service, au bon </a:t>
            </a:r>
            <a:r>
              <a:rPr sz="2025" b="1" dirty="0" err="1">
                <a:solidFill>
                  <a:schemeClr val="bg1"/>
                </a:solidFill>
              </a:rPr>
              <a:t>endroit</a:t>
            </a:r>
            <a:r>
              <a:rPr sz="2025" b="1" dirty="0">
                <a:solidFill>
                  <a:schemeClr val="bg1"/>
                </a:solidFill>
              </a:rPr>
              <a:t>, pour le bon </a:t>
            </a:r>
            <a:r>
              <a:rPr sz="2025" b="1" dirty="0" err="1">
                <a:solidFill>
                  <a:schemeClr val="bg1"/>
                </a:solidFill>
              </a:rPr>
              <a:t>besoin</a:t>
            </a:r>
            <a:r>
              <a:rPr sz="2025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" name="footer">
            <a:extLst>
              <a:ext uri="{FF2B5EF4-FFF2-40B4-BE49-F238E27FC236}">
                <a16:creationId xmlns:a16="http://schemas.microsoft.com/office/drawing/2014/main" id="{649A38F2-E6C5-4027-A1FC-7751394E25D8}"/>
              </a:ext>
            </a:extLst>
          </p:cNvPr>
          <p:cNvSpPr>
            <a:spLocks noGrp="1"/>
          </p:cNvSpPr>
          <p:nvPr/>
        </p:nvSpPr>
        <p:spPr>
          <a:xfrm>
            <a:off x="590550" y="6457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825" b="0">
                <a:solidFill>
                  <a:srgbClr val="60747A"/>
                </a:solidFill>
              </a:defRPr>
            </a:pPr>
            <a:r>
              <a:rPr sz="825" b="0">
                <a:solidFill>
                  <a:srgbClr val="60747A"/>
                </a:solidFill>
              </a:rPr>
              <a:t>Société de transport collectif de Pierre-De Saurel</a:t>
            </a:r>
          </a:p>
        </p:txBody>
      </p:sp>
      <p:sp>
        <p:nvSpPr>
          <p:cNvPr id="24" name="page-number">
            <a:extLst>
              <a:ext uri="{FF2B5EF4-FFF2-40B4-BE49-F238E27FC236}">
                <a16:creationId xmlns:a16="http://schemas.microsoft.com/office/drawing/2014/main" id="{77EDDA3E-E178-0C65-614A-B9795C43800A}"/>
              </a:ext>
            </a:extLst>
          </p:cNvPr>
          <p:cNvSpPr>
            <a:spLocks noGrp="1"/>
          </p:cNvSpPr>
          <p:nvPr/>
        </p:nvSpPr>
        <p:spPr>
          <a:xfrm>
            <a:off x="11001375" y="650557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5D10201-F93E-461B-5865-29CE08B8C35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78162" y="229657"/>
            <a:ext cx="1923288" cy="95403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0F6941-9CB7-89E2-C699-A6662E805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134" y="1199716"/>
            <a:ext cx="10673731" cy="4620057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692E9C2-476C-C0E1-70AA-2F81BB846A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093" y="3212298"/>
            <a:ext cx="297446" cy="297446"/>
          </a:xfrm>
          <a:custGeom>
            <a:avLst/>
            <a:gdLst>
              <a:gd name="csX0" fmla="*/ 0 w 297446"/>
              <a:gd name="csY0" fmla="*/ 0 h 297446"/>
              <a:gd name="csX1" fmla="*/ 297446 w 297446"/>
              <a:gd name="csY1" fmla="*/ 0 h 297446"/>
              <a:gd name="csX2" fmla="*/ 297446 w 297446"/>
              <a:gd name="csY2" fmla="*/ 297446 h 297446"/>
              <a:gd name="csX3" fmla="*/ 0 w 297446"/>
              <a:gd name="csY3" fmla="*/ 297446 h 297446"/>
              <a:gd name="csX4" fmla="*/ 0 w 297446"/>
              <a:gd name="csY4" fmla="*/ 0 h 297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7446" h="297446" fill="none" extrusionOk="0">
                <a:moveTo>
                  <a:pt x="0" y="0"/>
                </a:moveTo>
                <a:cubicBezTo>
                  <a:pt x="102905" y="-29240"/>
                  <a:pt x="180176" y="28381"/>
                  <a:pt x="297446" y="0"/>
                </a:cubicBezTo>
                <a:cubicBezTo>
                  <a:pt x="313644" y="112018"/>
                  <a:pt x="275524" y="180253"/>
                  <a:pt x="297446" y="297446"/>
                </a:cubicBezTo>
                <a:cubicBezTo>
                  <a:pt x="161530" y="315211"/>
                  <a:pt x="136126" y="296912"/>
                  <a:pt x="0" y="297446"/>
                </a:cubicBezTo>
                <a:cubicBezTo>
                  <a:pt x="-33191" y="225561"/>
                  <a:pt x="22670" y="72113"/>
                  <a:pt x="0" y="0"/>
                </a:cubicBezTo>
                <a:close/>
              </a:path>
              <a:path w="297446" h="297446" stroke="0" extrusionOk="0">
                <a:moveTo>
                  <a:pt x="0" y="0"/>
                </a:moveTo>
                <a:cubicBezTo>
                  <a:pt x="63781" y="-21268"/>
                  <a:pt x="156690" y="6049"/>
                  <a:pt x="297446" y="0"/>
                </a:cubicBezTo>
                <a:cubicBezTo>
                  <a:pt x="321300" y="140697"/>
                  <a:pt x="293609" y="215415"/>
                  <a:pt x="297446" y="297446"/>
                </a:cubicBezTo>
                <a:cubicBezTo>
                  <a:pt x="153931" y="331472"/>
                  <a:pt x="133726" y="263384"/>
                  <a:pt x="0" y="297446"/>
                </a:cubicBezTo>
                <a:cubicBezTo>
                  <a:pt x="-397" y="196934"/>
                  <a:pt x="20235" y="14157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9201138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2F2889F-5006-9D3D-CFEB-6E013EA8BE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463" y="3212298"/>
            <a:ext cx="293909" cy="293909"/>
          </a:xfrm>
          <a:custGeom>
            <a:avLst/>
            <a:gdLst>
              <a:gd name="csX0" fmla="*/ 0 w 293909"/>
              <a:gd name="csY0" fmla="*/ 0 h 293909"/>
              <a:gd name="csX1" fmla="*/ 293909 w 293909"/>
              <a:gd name="csY1" fmla="*/ 0 h 293909"/>
              <a:gd name="csX2" fmla="*/ 293909 w 293909"/>
              <a:gd name="csY2" fmla="*/ 293909 h 293909"/>
              <a:gd name="csX3" fmla="*/ 0 w 293909"/>
              <a:gd name="csY3" fmla="*/ 293909 h 293909"/>
              <a:gd name="csX4" fmla="*/ 0 w 293909"/>
              <a:gd name="csY4" fmla="*/ 0 h 2939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3909" h="293909" fill="none" extrusionOk="0">
                <a:moveTo>
                  <a:pt x="0" y="0"/>
                </a:moveTo>
                <a:cubicBezTo>
                  <a:pt x="116659" y="-34192"/>
                  <a:pt x="156672" y="32348"/>
                  <a:pt x="293909" y="0"/>
                </a:cubicBezTo>
                <a:cubicBezTo>
                  <a:pt x="302079" y="120027"/>
                  <a:pt x="275145" y="158323"/>
                  <a:pt x="293909" y="293909"/>
                </a:cubicBezTo>
                <a:cubicBezTo>
                  <a:pt x="208519" y="312499"/>
                  <a:pt x="84230" y="287713"/>
                  <a:pt x="0" y="293909"/>
                </a:cubicBezTo>
                <a:cubicBezTo>
                  <a:pt x="-24940" y="224206"/>
                  <a:pt x="5873" y="89525"/>
                  <a:pt x="0" y="0"/>
                </a:cubicBezTo>
                <a:close/>
              </a:path>
              <a:path w="293909" h="293909" stroke="0" extrusionOk="0">
                <a:moveTo>
                  <a:pt x="0" y="0"/>
                </a:moveTo>
                <a:cubicBezTo>
                  <a:pt x="99655" y="-2532"/>
                  <a:pt x="170785" y="22058"/>
                  <a:pt x="293909" y="0"/>
                </a:cubicBezTo>
                <a:cubicBezTo>
                  <a:pt x="312266" y="131031"/>
                  <a:pt x="289550" y="193835"/>
                  <a:pt x="293909" y="293909"/>
                </a:cubicBezTo>
                <a:cubicBezTo>
                  <a:pt x="160780" y="319712"/>
                  <a:pt x="142858" y="291629"/>
                  <a:pt x="0" y="293909"/>
                </a:cubicBezTo>
                <a:cubicBezTo>
                  <a:pt x="-15758" y="204879"/>
                  <a:pt x="15668" y="80177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2037120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4B45937-3E84-1B36-67F9-6247B53390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0611" y="3207817"/>
            <a:ext cx="293909" cy="293909"/>
          </a:xfrm>
          <a:custGeom>
            <a:avLst/>
            <a:gdLst>
              <a:gd name="csX0" fmla="*/ 0 w 293909"/>
              <a:gd name="csY0" fmla="*/ 0 h 293909"/>
              <a:gd name="csX1" fmla="*/ 293909 w 293909"/>
              <a:gd name="csY1" fmla="*/ 0 h 293909"/>
              <a:gd name="csX2" fmla="*/ 293909 w 293909"/>
              <a:gd name="csY2" fmla="*/ 293909 h 293909"/>
              <a:gd name="csX3" fmla="*/ 0 w 293909"/>
              <a:gd name="csY3" fmla="*/ 293909 h 293909"/>
              <a:gd name="csX4" fmla="*/ 0 w 293909"/>
              <a:gd name="csY4" fmla="*/ 0 h 2939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3909" h="293909" fill="none" extrusionOk="0">
                <a:moveTo>
                  <a:pt x="0" y="0"/>
                </a:moveTo>
                <a:cubicBezTo>
                  <a:pt x="113324" y="-13685"/>
                  <a:pt x="192990" y="17866"/>
                  <a:pt x="293909" y="0"/>
                </a:cubicBezTo>
                <a:cubicBezTo>
                  <a:pt x="318833" y="102350"/>
                  <a:pt x="267900" y="187560"/>
                  <a:pt x="293909" y="293909"/>
                </a:cubicBezTo>
                <a:cubicBezTo>
                  <a:pt x="198321" y="315375"/>
                  <a:pt x="66864" y="279012"/>
                  <a:pt x="0" y="293909"/>
                </a:cubicBezTo>
                <a:cubicBezTo>
                  <a:pt x="-17620" y="164368"/>
                  <a:pt x="10120" y="144305"/>
                  <a:pt x="0" y="0"/>
                </a:cubicBezTo>
                <a:close/>
              </a:path>
              <a:path w="293909" h="293909" stroke="0" extrusionOk="0">
                <a:moveTo>
                  <a:pt x="0" y="0"/>
                </a:moveTo>
                <a:cubicBezTo>
                  <a:pt x="116672" y="-14808"/>
                  <a:pt x="192695" y="22012"/>
                  <a:pt x="293909" y="0"/>
                </a:cubicBezTo>
                <a:cubicBezTo>
                  <a:pt x="319923" y="131230"/>
                  <a:pt x="267367" y="180283"/>
                  <a:pt x="293909" y="293909"/>
                </a:cubicBezTo>
                <a:cubicBezTo>
                  <a:pt x="230383" y="310998"/>
                  <a:pt x="144483" y="275445"/>
                  <a:pt x="0" y="293909"/>
                </a:cubicBezTo>
                <a:cubicBezTo>
                  <a:pt x="-10051" y="196919"/>
                  <a:pt x="8376" y="71199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91929198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41625839-D0C5-70A4-C43E-B6084BCD55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778" y="3212298"/>
            <a:ext cx="297446" cy="297446"/>
          </a:xfrm>
          <a:custGeom>
            <a:avLst/>
            <a:gdLst>
              <a:gd name="csX0" fmla="*/ 0 w 297446"/>
              <a:gd name="csY0" fmla="*/ 0 h 297446"/>
              <a:gd name="csX1" fmla="*/ 297446 w 297446"/>
              <a:gd name="csY1" fmla="*/ 0 h 297446"/>
              <a:gd name="csX2" fmla="*/ 297446 w 297446"/>
              <a:gd name="csY2" fmla="*/ 297446 h 297446"/>
              <a:gd name="csX3" fmla="*/ 0 w 297446"/>
              <a:gd name="csY3" fmla="*/ 297446 h 297446"/>
              <a:gd name="csX4" fmla="*/ 0 w 297446"/>
              <a:gd name="csY4" fmla="*/ 0 h 297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97446" h="297446" fill="none" extrusionOk="0">
                <a:moveTo>
                  <a:pt x="0" y="0"/>
                </a:moveTo>
                <a:cubicBezTo>
                  <a:pt x="134867" y="-29433"/>
                  <a:pt x="198301" y="5507"/>
                  <a:pt x="297446" y="0"/>
                </a:cubicBezTo>
                <a:cubicBezTo>
                  <a:pt x="316995" y="133250"/>
                  <a:pt x="289456" y="225865"/>
                  <a:pt x="297446" y="297446"/>
                </a:cubicBezTo>
                <a:cubicBezTo>
                  <a:pt x="234295" y="301471"/>
                  <a:pt x="75563" y="291919"/>
                  <a:pt x="0" y="297446"/>
                </a:cubicBezTo>
                <a:cubicBezTo>
                  <a:pt x="-7024" y="218897"/>
                  <a:pt x="32289" y="142442"/>
                  <a:pt x="0" y="0"/>
                </a:cubicBezTo>
                <a:close/>
              </a:path>
              <a:path w="297446" h="297446" stroke="0" extrusionOk="0">
                <a:moveTo>
                  <a:pt x="0" y="0"/>
                </a:moveTo>
                <a:cubicBezTo>
                  <a:pt x="67259" y="-35641"/>
                  <a:pt x="184463" y="16823"/>
                  <a:pt x="297446" y="0"/>
                </a:cubicBezTo>
                <a:cubicBezTo>
                  <a:pt x="297729" y="108473"/>
                  <a:pt x="295108" y="186792"/>
                  <a:pt x="297446" y="297446"/>
                </a:cubicBezTo>
                <a:cubicBezTo>
                  <a:pt x="208230" y="316787"/>
                  <a:pt x="108197" y="279235"/>
                  <a:pt x="0" y="297446"/>
                </a:cubicBezTo>
                <a:cubicBezTo>
                  <a:pt x="-18921" y="184657"/>
                  <a:pt x="1327" y="7294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026698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027368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ction">
            <a:extLst>
              <a:ext uri="{FF2B5EF4-FFF2-40B4-BE49-F238E27FC236}">
                <a16:creationId xmlns:a16="http://schemas.microsoft.com/office/drawing/2014/main" id="{3678F551-F88E-A4F8-F5E9-FA52929702E6}"/>
              </a:ext>
            </a:extLst>
          </p:cNvPr>
          <p:cNvSpPr>
            <a:spLocks noGrp="1"/>
          </p:cNvSpPr>
          <p:nvPr/>
        </p:nvSpPr>
        <p:spPr>
          <a:xfrm>
            <a:off x="685800" y="400050"/>
            <a:ext cx="619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4B858E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sp>
        <p:nvSpPr>
          <p:cNvPr id="4" name="rule-62-146">
            <a:extLst>
              <a:ext uri="{FF2B5EF4-FFF2-40B4-BE49-F238E27FC236}">
                <a16:creationId xmlns:a16="http://schemas.microsoft.com/office/drawing/2014/main" id="{6755BEC7-5AF3-89D0-8FDA-FA3D99F83AB7}"/>
              </a:ext>
            </a:extLst>
          </p:cNvPr>
          <p:cNvSpPr>
            <a:spLocks noGrp="1"/>
          </p:cNvSpPr>
          <p:nvPr/>
        </p:nvSpPr>
        <p:spPr>
          <a:xfrm>
            <a:off x="590550" y="1390650"/>
            <a:ext cx="11010900" cy="19050"/>
          </a:xfrm>
          <a:prstGeom prst="rect">
            <a:avLst/>
          </a:prstGeom>
          <a:solidFill>
            <a:srgbClr val="CADA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footer">
            <a:extLst>
              <a:ext uri="{FF2B5EF4-FFF2-40B4-BE49-F238E27FC236}">
                <a16:creationId xmlns:a16="http://schemas.microsoft.com/office/drawing/2014/main" id="{A4DD168B-822E-F94D-DBA4-9BCFBE4931A9}"/>
              </a:ext>
            </a:extLst>
          </p:cNvPr>
          <p:cNvSpPr>
            <a:spLocks noGrp="1"/>
          </p:cNvSpPr>
          <p:nvPr/>
        </p:nvSpPr>
        <p:spPr>
          <a:xfrm>
            <a:off x="685800" y="6534150"/>
            <a:ext cx="7620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82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Société de transport collectif de Pierre-De Saurel</a:t>
            </a:r>
          </a:p>
        </p:txBody>
      </p:sp>
      <p:sp>
        <p:nvSpPr>
          <p:cNvPr id="32" name="page-number">
            <a:extLst>
              <a:ext uri="{FF2B5EF4-FFF2-40B4-BE49-F238E27FC236}">
                <a16:creationId xmlns:a16="http://schemas.microsoft.com/office/drawing/2014/main" id="{2A9DBF29-9389-3691-5C9A-5C8232C47CE6}"/>
              </a:ext>
            </a:extLst>
          </p:cNvPr>
          <p:cNvSpPr>
            <a:spLocks noGrp="1"/>
          </p:cNvSpPr>
          <p:nvPr/>
        </p:nvSpPr>
        <p:spPr>
          <a:xfrm>
            <a:off x="11001375" y="650557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DF4E2386-8E9E-E08F-3DEC-FAE1C22C9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810" y="2591409"/>
            <a:ext cx="3979830" cy="397983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37423E72-58A4-2FEE-5AE2-662F3EE528EA}"/>
              </a:ext>
            </a:extLst>
          </p:cNvPr>
          <p:cNvSpPr>
            <a:spLocks noGrp="1"/>
          </p:cNvSpPr>
          <p:nvPr/>
        </p:nvSpPr>
        <p:spPr>
          <a:xfrm>
            <a:off x="685800" y="905197"/>
            <a:ext cx="5023237" cy="43850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>
              <a:defRPr sz="2700" b="1">
                <a:solidFill>
                  <a:srgbClr val="17333B"/>
                </a:solidFill>
              </a:defRPr>
            </a:defPPr>
          </a:lstStyle>
          <a:p>
            <a:r>
              <a:rPr lang="fr-CA" sz="2400" b="1" dirty="0">
                <a:solidFill>
                  <a:schemeClr val="bg1"/>
                </a:solidFill>
              </a:rPr>
              <a:t>La STC, au service de tout un territoire</a:t>
            </a:r>
            <a:endParaRPr lang="fr-CA" sz="2400" dirty="0">
              <a:solidFill>
                <a:schemeClr val="bg1"/>
              </a:solidFill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03CFB4C-29B5-C03F-B61A-71AE5CF86E6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b="42771"/>
          <a:stretch>
            <a:fillRect/>
          </a:stretch>
        </p:blipFill>
        <p:spPr>
          <a:xfrm>
            <a:off x="1639434" y="4197510"/>
            <a:ext cx="2384581" cy="767628"/>
          </a:xfrm>
          <a:prstGeom prst="rect">
            <a:avLst/>
          </a:prstGeom>
          <a:effectLst>
            <a:glow rad="127000">
              <a:schemeClr val="bg1"/>
            </a:glow>
          </a:effec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E743B236-8D87-6BAA-7AD1-F9FEDE6B571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46858E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373593" y="1181451"/>
            <a:ext cx="5834654" cy="1949366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F66C5E5C-3EA5-E497-58F3-50AFA5E87F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869" y="317031"/>
            <a:ext cx="1971685" cy="97803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42C4580-2B1B-3C68-50CC-0D32661420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6664" y="547908"/>
            <a:ext cx="7675336" cy="63100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F8ADE60-CCA7-61EF-F335-C4FE64F94D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72055" y="4604752"/>
            <a:ext cx="3428219" cy="192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80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2CA486-7D1B-58D5-77E5-EA1089A55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ction">
            <a:extLst>
              <a:ext uri="{FF2B5EF4-FFF2-40B4-BE49-F238E27FC236}">
                <a16:creationId xmlns:a16="http://schemas.microsoft.com/office/drawing/2014/main" id="{3883E3CC-E009-3D42-B53C-5AC9813878E7}"/>
              </a:ext>
            </a:extLst>
          </p:cNvPr>
          <p:cNvSpPr>
            <a:spLocks noGrp="1"/>
          </p:cNvSpPr>
          <p:nvPr/>
        </p:nvSpPr>
        <p:spPr>
          <a:xfrm>
            <a:off x="590550" y="361564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4B858E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D56EEEA0-58D2-7516-EAEE-1C5CD21DC064}"/>
              </a:ext>
            </a:extLst>
          </p:cNvPr>
          <p:cNvSpPr>
            <a:spLocks noGrp="1"/>
          </p:cNvSpPr>
          <p:nvPr/>
        </p:nvSpPr>
        <p:spPr>
          <a:xfrm>
            <a:off x="590550" y="704850"/>
            <a:ext cx="8763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>
              <a:defRPr sz="2850" b="1">
                <a:solidFill>
                  <a:srgbClr val="17333B"/>
                </a:solidFill>
              </a:defRPr>
            </a:defPPr>
          </a:lstStyle>
          <a:p>
            <a:pPr algn="l">
              <a:buNone/>
              <a:defRPr sz="2850" b="1">
                <a:solidFill>
                  <a:srgbClr val="17333B"/>
                </a:solidFill>
              </a:defRPr>
            </a:pPr>
            <a:r>
              <a:rPr sz="2850" b="1" dirty="0">
                <a:solidFill>
                  <a:srgbClr val="17333B"/>
                </a:solidFill>
              </a:rPr>
              <a:t>Une </a:t>
            </a:r>
            <a:r>
              <a:rPr sz="2850" b="1" dirty="0" err="1">
                <a:solidFill>
                  <a:srgbClr val="17333B"/>
                </a:solidFill>
              </a:rPr>
              <a:t>offre</a:t>
            </a:r>
            <a:r>
              <a:rPr sz="2850" b="1" dirty="0">
                <a:solidFill>
                  <a:srgbClr val="17333B"/>
                </a:solidFill>
              </a:rPr>
              <a:t> </a:t>
            </a:r>
            <a:r>
              <a:rPr sz="2850" b="1" dirty="0" err="1">
                <a:solidFill>
                  <a:srgbClr val="17333B"/>
                </a:solidFill>
              </a:rPr>
              <a:t>conçue</a:t>
            </a:r>
            <a:r>
              <a:rPr sz="2850" b="1" dirty="0">
                <a:solidFill>
                  <a:srgbClr val="17333B"/>
                </a:solidFill>
              </a:rPr>
              <a:t> pour </a:t>
            </a:r>
            <a:r>
              <a:rPr lang="fr-CA" sz="2850" b="1" dirty="0">
                <a:solidFill>
                  <a:srgbClr val="17333B"/>
                </a:solidFill>
              </a:rPr>
              <a:t>les besoins de sa population</a:t>
            </a:r>
            <a:endParaRPr sz="2850" b="1" dirty="0">
              <a:solidFill>
                <a:srgbClr val="17333B"/>
              </a:solidFill>
            </a:endParaRPr>
          </a:p>
        </p:txBody>
      </p:sp>
      <p:sp>
        <p:nvSpPr>
          <p:cNvPr id="4" name="rule-62-146">
            <a:extLst>
              <a:ext uri="{FF2B5EF4-FFF2-40B4-BE49-F238E27FC236}">
                <a16:creationId xmlns:a16="http://schemas.microsoft.com/office/drawing/2014/main" id="{9EE9E3FE-2632-995D-2A78-0E5F903E2238}"/>
              </a:ext>
            </a:extLst>
          </p:cNvPr>
          <p:cNvSpPr>
            <a:spLocks noGrp="1"/>
          </p:cNvSpPr>
          <p:nvPr/>
        </p:nvSpPr>
        <p:spPr>
          <a:xfrm>
            <a:off x="590550" y="1390650"/>
            <a:ext cx="11010900" cy="19050"/>
          </a:xfrm>
          <a:prstGeom prst="rect">
            <a:avLst/>
          </a:prstGeom>
          <a:solidFill>
            <a:srgbClr val="CADA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footer">
            <a:extLst>
              <a:ext uri="{FF2B5EF4-FFF2-40B4-BE49-F238E27FC236}">
                <a16:creationId xmlns:a16="http://schemas.microsoft.com/office/drawing/2014/main" id="{3E09A716-9691-C469-67C7-BB235AC83C63}"/>
              </a:ext>
            </a:extLst>
          </p:cNvPr>
          <p:cNvSpPr>
            <a:spLocks noGrp="1"/>
          </p:cNvSpPr>
          <p:nvPr/>
        </p:nvSpPr>
        <p:spPr>
          <a:xfrm>
            <a:off x="590550" y="6457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825" b="0">
                <a:solidFill>
                  <a:srgbClr val="60747A"/>
                </a:solidFill>
              </a:defRPr>
            </a:pPr>
            <a:r>
              <a:rPr sz="825" b="0">
                <a:solidFill>
                  <a:srgbClr val="60747A"/>
                </a:solidFill>
              </a:rPr>
              <a:t>Société de transport collectif de Pierre-De Saurel</a:t>
            </a:r>
          </a:p>
        </p:txBody>
      </p:sp>
      <p:sp>
        <p:nvSpPr>
          <p:cNvPr id="24" name="page-number">
            <a:extLst>
              <a:ext uri="{FF2B5EF4-FFF2-40B4-BE49-F238E27FC236}">
                <a16:creationId xmlns:a16="http://schemas.microsoft.com/office/drawing/2014/main" id="{35BA4A2C-235F-8D8F-3458-D0E41E68452E}"/>
              </a:ext>
            </a:extLst>
          </p:cNvPr>
          <p:cNvSpPr>
            <a:spLocks noGrp="1"/>
          </p:cNvSpPr>
          <p:nvPr/>
        </p:nvSpPr>
        <p:spPr>
          <a:xfrm>
            <a:off x="11001375" y="650557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29AD7AC7-00F5-2B14-B013-0AF40FCC5D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78162" y="229657"/>
            <a:ext cx="1923288" cy="95403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A9CE47-9DDE-74BC-22AF-D1A8BB719C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6" b="10450"/>
          <a:stretch>
            <a:fillRect/>
          </a:stretch>
        </p:blipFill>
        <p:spPr>
          <a:xfrm>
            <a:off x="-101168" y="2668000"/>
            <a:ext cx="9327861" cy="3744923"/>
          </a:xfrm>
          <a:prstGeom prst="rect">
            <a:avLst/>
          </a:prstGeom>
        </p:spPr>
      </p:pic>
      <p:pic>
        <p:nvPicPr>
          <p:cNvPr id="14" name="Image 13" descr="Chronologie des services STC">
            <a:extLst>
              <a:ext uri="{FF2B5EF4-FFF2-40B4-BE49-F238E27FC236}">
                <a16:creationId xmlns:a16="http://schemas.microsoft.com/office/drawing/2014/main" id="{3DE19200-6A62-0B70-B2AC-1C25C32D2932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4441" y="1302070"/>
            <a:ext cx="4856642" cy="136593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6E05A94-BF77-821A-C8FE-EBB782A625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04403" y="1498280"/>
            <a:ext cx="2797047" cy="468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95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BB3B81F-A00B-42B4-83F9-BA1E006EB837}"/>
              </a:ext>
            </a:extLst>
          </p:cNvPr>
          <p:cNvSpPr>
            <a:spLocks noGrp="1"/>
          </p:cNvSpPr>
          <p:nvPr/>
        </p:nvSpPr>
        <p:spPr>
          <a:xfrm>
            <a:off x="685800" y="800100"/>
            <a:ext cx="862012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2700" b="1">
                <a:solidFill>
                  <a:srgbClr val="17333B"/>
                </a:solidFill>
                <a:latin typeface="Calibri"/>
                <a:ea typeface="Calibri"/>
                <a:cs typeface="Calibri"/>
              </a:defRPr>
            </a:pPr>
            <a:r>
              <a:rPr lang="fr-CA" sz="270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Répartition de la clientèle</a:t>
            </a:r>
          </a:p>
        </p:txBody>
      </p:sp>
      <p:sp>
        <p:nvSpPr>
          <p:cNvPr id="4" name="rule-62-146">
            <a:extLst>
              <a:ext uri="{FF2B5EF4-FFF2-40B4-BE49-F238E27FC236}">
                <a16:creationId xmlns:a16="http://schemas.microsoft.com/office/drawing/2014/main" id="{CB144E9F-DD0E-44C8-BD5C-4ADD1ECDD886}"/>
              </a:ext>
            </a:extLst>
          </p:cNvPr>
          <p:cNvSpPr>
            <a:spLocks noGrp="1"/>
          </p:cNvSpPr>
          <p:nvPr/>
        </p:nvSpPr>
        <p:spPr>
          <a:xfrm>
            <a:off x="590550" y="1390650"/>
            <a:ext cx="11010900" cy="19050"/>
          </a:xfrm>
          <a:prstGeom prst="rect">
            <a:avLst/>
          </a:prstGeom>
          <a:solidFill>
            <a:srgbClr val="CADA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footer">
            <a:extLst>
              <a:ext uri="{FF2B5EF4-FFF2-40B4-BE49-F238E27FC236}">
                <a16:creationId xmlns:a16="http://schemas.microsoft.com/office/drawing/2014/main" id="{649A38F2-E6C5-4027-A1FC-7751394E25D8}"/>
              </a:ext>
            </a:extLst>
          </p:cNvPr>
          <p:cNvSpPr>
            <a:spLocks noGrp="1"/>
          </p:cNvSpPr>
          <p:nvPr/>
        </p:nvSpPr>
        <p:spPr>
          <a:xfrm>
            <a:off x="685800" y="6534150"/>
            <a:ext cx="7620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82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82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Société de transport collectif de Pierre-De Saurel</a:t>
            </a:r>
          </a:p>
        </p:txBody>
      </p:sp>
      <p:sp>
        <p:nvSpPr>
          <p:cNvPr id="31" name="body">
            <a:extLst>
              <a:ext uri="{FF2B5EF4-FFF2-40B4-BE49-F238E27FC236}">
                <a16:creationId xmlns:a16="http://schemas.microsoft.com/office/drawing/2014/main" id="{4046D888-DECC-42DB-87EC-1A682DF5ACDE}"/>
              </a:ext>
            </a:extLst>
          </p:cNvPr>
          <p:cNvSpPr>
            <a:spLocks noGrp="1"/>
          </p:cNvSpPr>
          <p:nvPr/>
        </p:nvSpPr>
        <p:spPr>
          <a:xfrm>
            <a:off x="597070" y="5955507"/>
            <a:ext cx="108204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6000"/>
              </a:lnSpc>
              <a:buNone/>
              <a:defRPr sz="1050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lang="fr-CA" sz="1050" b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Ayant utilisé le </a:t>
            </a:r>
            <a:r>
              <a:rPr lang="fr-CA" sz="105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service au moins une fois entre le 1</a:t>
            </a:r>
            <a:r>
              <a:rPr lang="fr-CA" sz="1050" baseline="3000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er</a:t>
            </a:r>
            <a:r>
              <a:rPr lang="fr-CA" sz="105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septembre 2025 et le 31 août 2026 et possédant une carte de transport. Les déplacements anonymes payés à bord ne sont pas inclus. </a:t>
            </a:r>
            <a:endParaRPr sz="1050" b="0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2" name="page-number">
            <a:extLst>
              <a:ext uri="{FF2B5EF4-FFF2-40B4-BE49-F238E27FC236}">
                <a16:creationId xmlns:a16="http://schemas.microsoft.com/office/drawing/2014/main" id="{0F9A2699-395B-47CB-9273-923C74C43476}"/>
              </a:ext>
            </a:extLst>
          </p:cNvPr>
          <p:cNvSpPr>
            <a:spLocks noGrp="1"/>
          </p:cNvSpPr>
          <p:nvPr/>
        </p:nvSpPr>
        <p:spPr>
          <a:xfrm>
            <a:off x="11001375" y="650557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lang="fr-CA" sz="975" b="0" dirty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08</a:t>
            </a:r>
            <a:endParaRPr sz="975" b="0" dirty="0">
              <a:solidFill>
                <a:srgbClr val="60747A"/>
              </a:solidFill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6A40B483-CECD-5043-AD90-7018606E58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6519227"/>
              </p:ext>
            </p:extLst>
          </p:nvPr>
        </p:nvGraphicFramePr>
        <p:xfrm>
          <a:off x="8526831" y="2038350"/>
          <a:ext cx="3285470" cy="3429000"/>
        </p:xfrm>
        <a:graphic>
          <a:graphicData uri="http://schemas.openxmlformats.org/drawingml/2006/table">
            <a:tbl>
              <a:tblPr firstRow="1">
                <a:tableStyleId>{9DCAF9ED-07DC-4A11-8D7F-57B35C25682E}</a:tableStyleId>
              </a:tblPr>
              <a:tblGrid>
                <a:gridCol w="2452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25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400" b="1" dirty="0">
                          <a:solidFill>
                            <a:srgbClr val="FFFFFF"/>
                          </a:solidFill>
                        </a:rPr>
                        <a:t>Lieu de </a:t>
                      </a:r>
                      <a:r>
                        <a:rPr sz="1400" b="1" dirty="0" err="1">
                          <a:solidFill>
                            <a:srgbClr val="FFFFFF"/>
                          </a:solidFill>
                        </a:rPr>
                        <a:t>résidence</a:t>
                      </a:r>
                      <a:endParaRPr sz="14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sz="1400" b="1" dirty="0" err="1">
                          <a:solidFill>
                            <a:srgbClr val="FFFFFF"/>
                          </a:solidFill>
                        </a:rPr>
                        <a:t>Usagers</a:t>
                      </a:r>
                      <a:endParaRPr sz="1400" b="1" dirty="0">
                        <a:solidFill>
                          <a:srgbClr val="FFFFFF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chemeClr val="bg1"/>
                          </a:solidFill>
                        </a:rPr>
                        <a:t>MRC et Saint-Antoine-</a:t>
                      </a:r>
                    </a:p>
                    <a:p>
                      <a:pPr algn="l"/>
                      <a:r>
                        <a:rPr sz="1650" b="0" dirty="0">
                          <a:solidFill>
                            <a:schemeClr val="bg1"/>
                          </a:solidFill>
                        </a:rPr>
                        <a:t>sur-Richelieu</a:t>
                      </a:r>
                      <a:endParaRPr sz="165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50" b="1" dirty="0">
                          <a:solidFill>
                            <a:schemeClr val="bg1"/>
                          </a:solidFill>
                        </a:rPr>
                        <a:t>7 954</a:t>
                      </a:r>
                      <a:endParaRPr sz="16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chemeClr val="bg1"/>
                          </a:solidFill>
                        </a:rPr>
                        <a:t>Municipalité limitrophe</a:t>
                      </a:r>
                      <a:endParaRPr sz="165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50" b="1">
                          <a:solidFill>
                            <a:schemeClr val="bg1"/>
                          </a:solidFill>
                        </a:rPr>
                        <a:t>48</a:t>
                      </a:r>
                      <a:endParaRPr sz="1650" b="1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650" b="0" dirty="0">
                          <a:solidFill>
                            <a:schemeClr val="bg1"/>
                          </a:solidFill>
                        </a:rPr>
                        <a:t>Région de Montréal</a:t>
                      </a:r>
                    </a:p>
                    <a:p>
                      <a:pPr algn="l"/>
                      <a:r>
                        <a:rPr sz="1650" b="0" dirty="0">
                          <a:solidFill>
                            <a:schemeClr val="bg1"/>
                          </a:solidFill>
                        </a:rPr>
                        <a:t>et de Longueuil</a:t>
                      </a:r>
                      <a:endParaRPr sz="165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50" b="1" dirty="0">
                          <a:solidFill>
                            <a:schemeClr val="bg1"/>
                          </a:solidFill>
                        </a:rPr>
                        <a:t>305</a:t>
                      </a:r>
                      <a:endParaRPr sz="16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650" b="0" dirty="0" err="1">
                          <a:solidFill>
                            <a:schemeClr val="bg1"/>
                          </a:solidFill>
                        </a:rPr>
                        <a:t>Contrecœur</a:t>
                      </a:r>
                      <a:r>
                        <a:rPr sz="1650" b="0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fr-CA" sz="1650" b="0" dirty="0">
                          <a:solidFill>
                            <a:schemeClr val="bg1"/>
                          </a:solidFill>
                        </a:rPr>
                        <a:t>Verchères et </a:t>
                      </a:r>
                      <a:r>
                        <a:rPr sz="1650" b="0" dirty="0">
                          <a:solidFill>
                            <a:schemeClr val="bg1"/>
                          </a:solidFill>
                        </a:rPr>
                        <a:t>Varennes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50" b="1" dirty="0">
                          <a:solidFill>
                            <a:schemeClr val="bg1"/>
                          </a:solidFill>
                        </a:rPr>
                        <a:t>308</a:t>
                      </a:r>
                      <a:endParaRPr sz="16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l"/>
                      <a:r>
                        <a:rPr sz="1650" b="0" dirty="0" err="1">
                          <a:solidFill>
                            <a:schemeClr val="bg1"/>
                          </a:solidFill>
                        </a:rPr>
                        <a:t>Autres</a:t>
                      </a:r>
                      <a:r>
                        <a:rPr sz="1650" b="0" dirty="0">
                          <a:solidFill>
                            <a:schemeClr val="bg1"/>
                          </a:solidFill>
                        </a:rPr>
                        <a:t> municipalités</a:t>
                      </a:r>
                      <a:endParaRPr sz="1650" b="0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650" b="1" dirty="0">
                          <a:solidFill>
                            <a:schemeClr val="bg1"/>
                          </a:solidFill>
                        </a:rPr>
                        <a:t>136</a:t>
                      </a:r>
                      <a:endParaRPr sz="1650" b="1" dirty="0">
                        <a:solidFill>
                          <a:schemeClr val="bg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C58BE6B8-1CE6-5614-0723-41ABE2A12F93}"/>
              </a:ext>
            </a:extLst>
          </p:cNvPr>
          <p:cNvSpPr txBox="1"/>
          <p:nvPr/>
        </p:nvSpPr>
        <p:spPr>
          <a:xfrm>
            <a:off x="590550" y="543748"/>
            <a:ext cx="6094476" cy="256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lang="fr-CA" sz="1050" b="1" dirty="0">
                <a:solidFill>
                  <a:srgbClr val="4B858E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D8BAA96-0F57-BD55-EE4D-2486F8DA1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869" y="317031"/>
            <a:ext cx="1971685" cy="97803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00B2C28-16A1-8B19-6379-C0ED6E511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140137"/>
            <a:ext cx="7370913" cy="3314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41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ection">
            <a:extLst>
              <a:ext uri="{FF2B5EF4-FFF2-40B4-BE49-F238E27FC236}">
                <a16:creationId xmlns:a16="http://schemas.microsoft.com/office/drawing/2014/main" id="{E0F49E50-9C59-6282-2522-EABB384BF240}"/>
              </a:ext>
            </a:extLst>
          </p:cNvPr>
          <p:cNvSpPr>
            <a:spLocks noGrp="1"/>
          </p:cNvSpPr>
          <p:nvPr/>
        </p:nvSpPr>
        <p:spPr>
          <a:xfrm>
            <a:off x="590550" y="314325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4B858E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0120683-0DF9-1431-E000-297DD80169E4}"/>
              </a:ext>
            </a:extLst>
          </p:cNvPr>
          <p:cNvSpPr>
            <a:spLocks noGrp="1"/>
          </p:cNvSpPr>
          <p:nvPr/>
        </p:nvSpPr>
        <p:spPr>
          <a:xfrm>
            <a:off x="590550" y="704850"/>
            <a:ext cx="8763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>
              <a:defRPr sz="2850" b="1">
                <a:solidFill>
                  <a:srgbClr val="17333B"/>
                </a:solidFill>
              </a:defRPr>
            </a:defPPr>
          </a:lstStyle>
          <a:p>
            <a:pPr>
              <a:defRPr sz="2850" b="1">
                <a:solidFill>
                  <a:srgbClr val="17333B"/>
                </a:solidFill>
              </a:defRPr>
            </a:pPr>
            <a:r>
              <a:rPr lang="fr-CA" sz="2850" b="1" dirty="0">
                <a:solidFill>
                  <a:srgbClr val="17333B"/>
                </a:solidFill>
              </a:rPr>
              <a:t>La STC : Un réseau ancré dans notre région</a:t>
            </a:r>
          </a:p>
          <a:p>
            <a:pPr algn="l">
              <a:buNone/>
              <a:defRPr sz="2850" b="1">
                <a:solidFill>
                  <a:srgbClr val="17333B"/>
                </a:solidFill>
              </a:defRPr>
            </a:pPr>
            <a:endParaRPr sz="2850" b="1" dirty="0">
              <a:solidFill>
                <a:srgbClr val="17333B"/>
              </a:solidFill>
            </a:endParaRPr>
          </a:p>
        </p:txBody>
      </p:sp>
      <p:sp>
        <p:nvSpPr>
          <p:cNvPr id="4" name="rule-62-146">
            <a:extLst>
              <a:ext uri="{FF2B5EF4-FFF2-40B4-BE49-F238E27FC236}">
                <a16:creationId xmlns:a16="http://schemas.microsoft.com/office/drawing/2014/main" id="{18AFE6AC-6D64-99CE-CCE1-8FF0DC62BE98}"/>
              </a:ext>
            </a:extLst>
          </p:cNvPr>
          <p:cNvSpPr>
            <a:spLocks noGrp="1"/>
          </p:cNvSpPr>
          <p:nvPr/>
        </p:nvSpPr>
        <p:spPr>
          <a:xfrm>
            <a:off x="590550" y="1390650"/>
            <a:ext cx="11010900" cy="19050"/>
          </a:xfrm>
          <a:prstGeom prst="rect">
            <a:avLst/>
          </a:prstGeom>
          <a:solidFill>
            <a:srgbClr val="CADA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footer">
            <a:extLst>
              <a:ext uri="{FF2B5EF4-FFF2-40B4-BE49-F238E27FC236}">
                <a16:creationId xmlns:a16="http://schemas.microsoft.com/office/drawing/2014/main" id="{86EE35A2-6A40-6B6E-9A14-C9FEAE071E81}"/>
              </a:ext>
            </a:extLst>
          </p:cNvPr>
          <p:cNvSpPr>
            <a:spLocks noGrp="1"/>
          </p:cNvSpPr>
          <p:nvPr/>
        </p:nvSpPr>
        <p:spPr>
          <a:xfrm>
            <a:off x="590550" y="6457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825" b="0">
                <a:solidFill>
                  <a:srgbClr val="60747A"/>
                </a:solidFill>
              </a:defRPr>
            </a:pPr>
            <a:r>
              <a:rPr sz="825" b="0">
                <a:solidFill>
                  <a:srgbClr val="60747A"/>
                </a:solidFill>
              </a:rPr>
              <a:t>Société de transport collectif de Pierre-De Saurel</a:t>
            </a:r>
          </a:p>
        </p:txBody>
      </p:sp>
      <p:sp>
        <p:nvSpPr>
          <p:cNvPr id="7" name="page-number">
            <a:extLst>
              <a:ext uri="{FF2B5EF4-FFF2-40B4-BE49-F238E27FC236}">
                <a16:creationId xmlns:a16="http://schemas.microsoft.com/office/drawing/2014/main" id="{D03B85F6-7B8A-5E43-AE57-C95B35B46DB4}"/>
              </a:ext>
            </a:extLst>
          </p:cNvPr>
          <p:cNvSpPr>
            <a:spLocks noGrp="1"/>
          </p:cNvSpPr>
          <p:nvPr/>
        </p:nvSpPr>
        <p:spPr>
          <a:xfrm>
            <a:off x="10865863" y="647291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05</a:t>
            </a:r>
          </a:p>
        </p:txBody>
      </p:sp>
      <p:sp>
        <p:nvSpPr>
          <p:cNvPr id="60" name="capacity-band">
            <a:extLst>
              <a:ext uri="{FF2B5EF4-FFF2-40B4-BE49-F238E27FC236}">
                <a16:creationId xmlns:a16="http://schemas.microsoft.com/office/drawing/2014/main" id="{5FF1AED0-790D-4057-AE2D-6B273FCA4E94}"/>
              </a:ext>
            </a:extLst>
          </p:cNvPr>
          <p:cNvSpPr>
            <a:spLocks noGrp="1"/>
          </p:cNvSpPr>
          <p:nvPr/>
        </p:nvSpPr>
        <p:spPr>
          <a:xfrm>
            <a:off x="685800" y="5048250"/>
            <a:ext cx="10820400" cy="876300"/>
          </a:xfrm>
          <a:prstGeom prst="roundRect">
            <a:avLst>
              <a:gd name="adj" fmla="val 13043"/>
            </a:avLst>
          </a:prstGeom>
          <a:solidFill>
            <a:srgbClr val="315F66"/>
          </a:solidFill>
          <a:ln w="0">
            <a:noFill/>
            <a:prstDash val="solid"/>
          </a:ln>
        </p:spPr>
        <p:txBody>
          <a:bodyPr/>
          <a:lstStyle/>
          <a:p>
            <a:endParaRPr lang="fr-CA"/>
          </a:p>
        </p:txBody>
      </p:sp>
      <p:sp>
        <p:nvSpPr>
          <p:cNvPr id="61" name="capacity-band-text">
            <a:extLst>
              <a:ext uri="{FF2B5EF4-FFF2-40B4-BE49-F238E27FC236}">
                <a16:creationId xmlns:a16="http://schemas.microsoft.com/office/drawing/2014/main" id="{4EB4D09E-76DF-4976-9169-C615A4307FAC}"/>
              </a:ext>
            </a:extLst>
          </p:cNvPr>
          <p:cNvSpPr>
            <a:spLocks noGrp="1"/>
          </p:cNvSpPr>
          <p:nvPr/>
        </p:nvSpPr>
        <p:spPr>
          <a:xfrm>
            <a:off x="1009650" y="5344151"/>
            <a:ext cx="10172700" cy="30605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 lnSpcReduction="10000"/>
          </a:bodyPr>
          <a:lstStyle>
            <a:defPPr algn="ctr">
              <a:defRPr sz="20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ctr">
              <a:defRPr sz="2025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2025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Une </a:t>
            </a:r>
            <a:r>
              <a:rPr sz="2025" b="1" i="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mobilisation</a:t>
            </a:r>
            <a:r>
              <a:rPr sz="2025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sz="2025" b="1" i="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régionale</a:t>
            </a:r>
            <a:r>
              <a:rPr sz="2025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qui </a:t>
            </a:r>
            <a:r>
              <a:rPr sz="2025" b="1" i="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évolue</a:t>
            </a:r>
            <a:r>
              <a:rPr sz="2025" b="1" i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avec la </a:t>
            </a:r>
            <a:r>
              <a:rPr sz="2025" b="1" i="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demande</a:t>
            </a:r>
            <a:endParaRPr sz="2025" b="1" i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Image 9" descr="Aperçu de l’image">
            <a:extLst>
              <a:ext uri="{FF2B5EF4-FFF2-40B4-BE49-F238E27FC236}">
                <a16:creationId xmlns:a16="http://schemas.microsoft.com/office/drawing/2014/main" id="{4D1A6696-DB61-C89E-3452-51B90D50948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77"/>
          <a:stretch>
            <a:fillRect/>
          </a:stretch>
        </p:blipFill>
        <p:spPr>
          <a:xfrm>
            <a:off x="1207198" y="1470445"/>
            <a:ext cx="9777603" cy="362045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14F0EE1-49F9-5691-3A8C-B991DBA856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78162" y="229657"/>
            <a:ext cx="1923288" cy="95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8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5E05EF64-9C03-4C90-B480-A6FC64A3702C}"/>
              </a:ext>
            </a:extLst>
          </p:cNvPr>
          <p:cNvSpPr>
            <a:spLocks noGrp="1"/>
          </p:cNvSpPr>
          <p:nvPr/>
        </p:nvSpPr>
        <p:spPr>
          <a:xfrm>
            <a:off x="590550" y="704850"/>
            <a:ext cx="8763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>
              <a:defRPr sz="2850" b="1">
                <a:solidFill>
                  <a:srgbClr val="FFFFFF"/>
                </a:solidFill>
              </a:defRPr>
            </a:defPPr>
          </a:lstStyle>
          <a:p>
            <a:pPr algn="l">
              <a:buNone/>
              <a:defRPr sz="2850" b="1">
                <a:solidFill>
                  <a:srgbClr val="FFFFFF"/>
                </a:solidFill>
              </a:defRPr>
            </a:pPr>
            <a:r>
              <a:rPr lang="fr-CA" sz="2850" b="1" dirty="0">
                <a:solidFill>
                  <a:srgbClr val="FFFFFF"/>
                </a:solidFill>
              </a:rPr>
              <a:t>Huit</a:t>
            </a:r>
            <a:r>
              <a:rPr sz="2850" b="1" dirty="0">
                <a:solidFill>
                  <a:srgbClr val="FFFFFF"/>
                </a:solidFill>
              </a:rPr>
              <a:t> </a:t>
            </a:r>
            <a:r>
              <a:rPr sz="2850" b="1" dirty="0" err="1">
                <a:solidFill>
                  <a:srgbClr val="FFFFFF"/>
                </a:solidFill>
              </a:rPr>
              <a:t>ans</a:t>
            </a:r>
            <a:r>
              <a:rPr sz="2850" b="1" dirty="0">
                <a:solidFill>
                  <a:srgbClr val="FFFFFF"/>
                </a:solidFill>
              </a:rPr>
              <a:t> de transformation </a:t>
            </a:r>
            <a:r>
              <a:rPr sz="2850" b="1" dirty="0" err="1">
                <a:solidFill>
                  <a:srgbClr val="FFFFFF"/>
                </a:solidFill>
              </a:rPr>
              <a:t>régionale</a:t>
            </a:r>
            <a:endParaRPr sz="2850" b="1" dirty="0">
              <a:solidFill>
                <a:srgbClr val="FFFFFF"/>
              </a:solidFill>
            </a:endParaRPr>
          </a:p>
        </p:txBody>
      </p:sp>
      <p:sp>
        <p:nvSpPr>
          <p:cNvPr id="4" name="rule-62-146">
            <a:extLst>
              <a:ext uri="{FF2B5EF4-FFF2-40B4-BE49-F238E27FC236}">
                <a16:creationId xmlns:a16="http://schemas.microsoft.com/office/drawing/2014/main" id="{BC04CCBF-7D4A-4F99-8CB4-0E38AD56D00C}"/>
              </a:ext>
            </a:extLst>
          </p:cNvPr>
          <p:cNvSpPr>
            <a:spLocks noGrp="1"/>
          </p:cNvSpPr>
          <p:nvPr/>
        </p:nvSpPr>
        <p:spPr>
          <a:xfrm>
            <a:off x="590550" y="1390650"/>
            <a:ext cx="11010900" cy="19050"/>
          </a:xfrm>
          <a:prstGeom prst="rect">
            <a:avLst/>
          </a:prstGeom>
          <a:solidFill>
            <a:srgbClr val="4B858E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footer">
            <a:extLst>
              <a:ext uri="{FF2B5EF4-FFF2-40B4-BE49-F238E27FC236}">
                <a16:creationId xmlns:a16="http://schemas.microsoft.com/office/drawing/2014/main" id="{8DDB33C9-00E9-4C74-875F-317289E3B243}"/>
              </a:ext>
            </a:extLst>
          </p:cNvPr>
          <p:cNvSpPr>
            <a:spLocks noGrp="1"/>
          </p:cNvSpPr>
          <p:nvPr/>
        </p:nvSpPr>
        <p:spPr>
          <a:xfrm>
            <a:off x="590550" y="6457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825" b="0">
                <a:solidFill>
                  <a:srgbClr val="DDECEF"/>
                </a:solidFill>
              </a:defRPr>
            </a:pPr>
            <a:r>
              <a:rPr sz="825" b="0">
                <a:solidFill>
                  <a:srgbClr val="DDECEF"/>
                </a:solidFill>
              </a:rPr>
              <a:t>Société de transport collectif de Pierre-De Saurel</a:t>
            </a:r>
          </a:p>
        </p:txBody>
      </p:sp>
      <p:sp>
        <p:nvSpPr>
          <p:cNvPr id="22" name="section">
            <a:extLst>
              <a:ext uri="{FF2B5EF4-FFF2-40B4-BE49-F238E27FC236}">
                <a16:creationId xmlns:a16="http://schemas.microsoft.com/office/drawing/2014/main" id="{71479A8C-2A2A-EBE8-C50A-49345CEB1087}"/>
              </a:ext>
            </a:extLst>
          </p:cNvPr>
          <p:cNvSpPr>
            <a:spLocks noGrp="1"/>
          </p:cNvSpPr>
          <p:nvPr/>
        </p:nvSpPr>
        <p:spPr>
          <a:xfrm>
            <a:off x="590550" y="359569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4B858E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sp>
        <p:nvSpPr>
          <p:cNvPr id="30" name="page-number">
            <a:extLst>
              <a:ext uri="{FF2B5EF4-FFF2-40B4-BE49-F238E27FC236}">
                <a16:creationId xmlns:a16="http://schemas.microsoft.com/office/drawing/2014/main" id="{C0277BCD-4EAC-66D0-B463-2F24B76363F5}"/>
              </a:ext>
            </a:extLst>
          </p:cNvPr>
          <p:cNvSpPr>
            <a:spLocks noGrp="1"/>
          </p:cNvSpPr>
          <p:nvPr/>
        </p:nvSpPr>
        <p:spPr>
          <a:xfrm>
            <a:off x="10865863" y="647291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4" name="anniversary-total">
            <a:extLst>
              <a:ext uri="{FF2B5EF4-FFF2-40B4-BE49-F238E27FC236}">
                <a16:creationId xmlns:a16="http://schemas.microsoft.com/office/drawing/2014/main" id="{F34FA3CB-7BC8-4685-8B4F-B9CC0C9172CE}"/>
              </a:ext>
            </a:extLst>
          </p:cNvPr>
          <p:cNvSpPr>
            <a:spLocks noGrp="1"/>
          </p:cNvSpPr>
          <p:nvPr/>
        </p:nvSpPr>
        <p:spPr>
          <a:xfrm>
            <a:off x="724244" y="1666875"/>
            <a:ext cx="4324352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Autofit/>
          </a:bodyPr>
          <a:lstStyle>
            <a:defPPr algn="l">
              <a:def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defPPr>
          </a:lstStyle>
          <a:p>
            <a:pPr algn="l">
              <a:defRPr sz="4800" b="1" i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lang="fr-CA" sz="5700" b="1" i="0" dirty="0">
                <a:solidFill>
                  <a:srgbClr val="DE8535"/>
                </a:solidFill>
                <a:latin typeface="Calibri"/>
                <a:ea typeface="Calibri"/>
                <a:cs typeface="Calibri"/>
              </a:rPr>
              <a:t>+1,53 </a:t>
            </a:r>
            <a:r>
              <a:rPr lang="fr-CA" sz="2400" b="1" i="0" dirty="0">
                <a:solidFill>
                  <a:srgbClr val="DE8535"/>
                </a:solidFill>
                <a:latin typeface="Calibri"/>
                <a:ea typeface="Calibri"/>
                <a:cs typeface="Calibri"/>
              </a:rPr>
              <a:t>millions</a:t>
            </a:r>
            <a:endParaRPr sz="5700" b="1" i="0" dirty="0">
              <a:solidFill>
                <a:srgbClr val="DE8535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" name="anniversary-total-label">
            <a:extLst>
              <a:ext uri="{FF2B5EF4-FFF2-40B4-BE49-F238E27FC236}">
                <a16:creationId xmlns:a16="http://schemas.microsoft.com/office/drawing/2014/main" id="{E5214585-0060-45C8-93A5-F45E77DDDC4C}"/>
              </a:ext>
            </a:extLst>
          </p:cNvPr>
          <p:cNvSpPr>
            <a:spLocks noGrp="1"/>
          </p:cNvSpPr>
          <p:nvPr/>
        </p:nvSpPr>
        <p:spPr>
          <a:xfrm>
            <a:off x="724244" y="2563586"/>
            <a:ext cx="2857500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 anchor="t">
            <a:normAutofit/>
          </a:bodyPr>
          <a:lstStyle>
            <a:defPPr algn="l">
              <a:defRPr sz="1725" b="1" i="0">
                <a:solidFill>
                  <a:srgbClr val="DDECEF"/>
                </a:solidFill>
                <a:latin typeface="Calibri"/>
                <a:ea typeface="Calibri"/>
                <a:cs typeface="Calibri"/>
              </a:defRPr>
            </a:defPPr>
          </a:lstStyle>
          <a:p>
            <a:pPr>
              <a:defRPr sz="1725" b="1" i="0">
                <a:solidFill>
                  <a:srgbClr val="DDECEF"/>
                </a:solidFill>
                <a:latin typeface="Calibri"/>
                <a:ea typeface="Calibri"/>
                <a:cs typeface="Calibri"/>
              </a:defRPr>
            </a:pPr>
            <a:r>
              <a:rPr lang="fr-CA" sz="1700" b="1" dirty="0">
                <a:solidFill>
                  <a:srgbClr val="DDECEF"/>
                </a:solidFill>
                <a:latin typeface="Calibri"/>
                <a:ea typeface="Calibri"/>
                <a:cs typeface="Calibri"/>
              </a:rPr>
              <a:t>cumulatifs </a:t>
            </a:r>
            <a:r>
              <a:rPr sz="1700" b="1" i="0" dirty="0">
                <a:solidFill>
                  <a:srgbClr val="DDECEF"/>
                </a:solidFill>
                <a:latin typeface="Calibri"/>
                <a:ea typeface="Calibri"/>
                <a:cs typeface="Calibri"/>
              </a:rPr>
              <a:t>de </a:t>
            </a:r>
            <a:r>
              <a:rPr sz="1700" b="1" i="0" dirty="0" err="1">
                <a:solidFill>
                  <a:srgbClr val="DDECEF"/>
                </a:solidFill>
                <a:latin typeface="Calibri"/>
                <a:ea typeface="Calibri"/>
                <a:cs typeface="Calibri"/>
              </a:rPr>
              <a:t>déplacements</a:t>
            </a:r>
            <a:r>
              <a:rPr sz="1700" b="1" i="0" dirty="0">
                <a:solidFill>
                  <a:srgbClr val="DDECE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fr-CA" sz="1700" b="1" i="0" dirty="0">
                <a:solidFill>
                  <a:srgbClr val="DDECEF"/>
                </a:solidFill>
                <a:latin typeface="Calibri"/>
                <a:ea typeface="Calibri"/>
                <a:cs typeface="Calibri"/>
              </a:rPr>
              <a:t>pour 2025-2026 (estimation)</a:t>
            </a:r>
            <a:endParaRPr sz="1700" b="1" i="0" dirty="0">
              <a:solidFill>
                <a:srgbClr val="DDECEF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5EA8E15-85E6-83FF-1C6C-332ED8954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869" y="317031"/>
            <a:ext cx="1971685" cy="978038"/>
          </a:xfrm>
          <a:prstGeom prst="rect">
            <a:avLst/>
          </a:prstGeom>
        </p:spPr>
      </p:pic>
      <p:pic>
        <p:nvPicPr>
          <p:cNvPr id="49" name="Image 48" descr="Prévisualisation de l’image">
            <a:extLst>
              <a:ext uri="{FF2B5EF4-FFF2-40B4-BE49-F238E27FC236}">
                <a16:creationId xmlns:a16="http://schemas.microsoft.com/office/drawing/2014/main" id="{45E2A1D1-0375-CDF1-F2C0-2803CD915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41" y="892932"/>
            <a:ext cx="10868315" cy="6113427"/>
          </a:xfrm>
          <a:prstGeom prst="rect">
            <a:avLst/>
          </a:prstGeom>
        </p:spPr>
      </p:pic>
      <p:sp>
        <p:nvSpPr>
          <p:cNvPr id="51" name="Text 9">
            <a:extLst>
              <a:ext uri="{FF2B5EF4-FFF2-40B4-BE49-F238E27FC236}">
                <a16:creationId xmlns:a16="http://schemas.microsoft.com/office/drawing/2014/main" id="{43649FE1-FB30-1857-6D6A-B3CE14D85EAE}"/>
              </a:ext>
            </a:extLst>
          </p:cNvPr>
          <p:cNvSpPr>
            <a:spLocks noGrp="1"/>
          </p:cNvSpPr>
          <p:nvPr/>
        </p:nvSpPr>
        <p:spPr>
          <a:xfrm>
            <a:off x="10864645" y="3672774"/>
            <a:ext cx="993035" cy="42062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>
            <a:defPPr>
              <a:defRPr sz="2325" b="1">
                <a:solidFill>
                  <a:srgbClr val="E08433"/>
                </a:solidFill>
              </a:defRPr>
            </a:def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325" b="1">
                <a:solidFill>
                  <a:srgbClr val="E08433"/>
                </a:solidFill>
              </a:defRPr>
            </a:pPr>
            <a:r>
              <a:rPr sz="2325" b="1" i="0" u="none" strike="noStrike" cap="none" spc="0" baseline="0" dirty="0">
                <a:ln>
                  <a:noFill/>
                </a:ln>
                <a:solidFill>
                  <a:srgbClr val="E08433"/>
                </a:solidFill>
                <a:latin typeface="Aptos Display"/>
                <a:ea typeface="Aptos Display"/>
                <a:cs typeface="Aptos Display"/>
              </a:rPr>
              <a:t>+</a:t>
            </a:r>
            <a:r>
              <a:rPr lang="fr-CA" sz="2325" b="1" i="0" u="none" strike="noStrike" cap="none" spc="0" baseline="0" dirty="0">
                <a:ln>
                  <a:noFill/>
                </a:ln>
                <a:solidFill>
                  <a:srgbClr val="E08433"/>
                </a:solidFill>
                <a:latin typeface="Aptos Display"/>
                <a:ea typeface="Aptos Display"/>
                <a:cs typeface="Aptos Display"/>
              </a:rPr>
              <a:t>572</a:t>
            </a:r>
            <a:r>
              <a:rPr sz="2325" b="1" i="0" u="none" strike="noStrike" cap="none" spc="0" baseline="0" dirty="0">
                <a:ln>
                  <a:noFill/>
                </a:ln>
                <a:solidFill>
                  <a:srgbClr val="E08433"/>
                </a:solidFill>
                <a:latin typeface="Aptos Display"/>
                <a:ea typeface="Aptos Display"/>
                <a:cs typeface="Aptos Display"/>
              </a:rPr>
              <a:t> %</a:t>
            </a:r>
            <a:endParaRPr sz="2400" b="0" i="0" u="none" strike="noStrike" kern="1200" cap="none" spc="0" baseline="0" dirty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3" name="Text 10">
            <a:extLst>
              <a:ext uri="{FF2B5EF4-FFF2-40B4-BE49-F238E27FC236}">
                <a16:creationId xmlns:a16="http://schemas.microsoft.com/office/drawing/2014/main" id="{D76A7BB3-609C-472B-B496-0CD3BB07B4B2}"/>
              </a:ext>
            </a:extLst>
          </p:cNvPr>
          <p:cNvSpPr>
            <a:spLocks noGrp="1"/>
          </p:cNvSpPr>
          <p:nvPr/>
        </p:nvSpPr>
        <p:spPr>
          <a:xfrm>
            <a:off x="10788047" y="3947094"/>
            <a:ext cx="1146229" cy="2926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1080" b="0" i="0" u="none" strike="noStrike" cap="none" spc="0" baseline="0" dirty="0">
                <a:ln>
                  <a:noFill/>
                </a:ln>
                <a:solidFill>
                  <a:schemeClr val="bg1"/>
                </a:solidFill>
                <a:latin typeface="Aptos"/>
                <a:ea typeface="Aptos"/>
                <a:cs typeface="Aptos"/>
              </a:rPr>
              <a:t>entre </a:t>
            </a:r>
            <a:r>
              <a:rPr lang="fr-CA" sz="1080" b="0" i="0" u="none" strike="noStrike" cap="none" spc="0" baseline="0" dirty="0">
                <a:ln>
                  <a:noFill/>
                </a:ln>
                <a:solidFill>
                  <a:schemeClr val="bg1"/>
                </a:solidFill>
                <a:latin typeface="Aptos"/>
                <a:ea typeface="Aptos"/>
                <a:cs typeface="Aptos"/>
              </a:rPr>
              <a:t>2018</a:t>
            </a:r>
            <a:r>
              <a:rPr sz="1080" b="0" i="0" u="none" strike="noStrike" cap="none" spc="0" baseline="0" dirty="0">
                <a:ln>
                  <a:noFill/>
                </a:ln>
                <a:solidFill>
                  <a:schemeClr val="bg1"/>
                </a:solidFill>
                <a:latin typeface="Aptos"/>
                <a:ea typeface="Aptos"/>
                <a:cs typeface="Aptos"/>
              </a:rPr>
              <a:t> et </a:t>
            </a:r>
            <a:r>
              <a:rPr lang="fr-CA" sz="1080" b="0" i="0" u="none" strike="noStrike" cap="none" spc="0" baseline="0" dirty="0">
                <a:ln>
                  <a:noFill/>
                </a:ln>
                <a:solidFill>
                  <a:schemeClr val="bg1"/>
                </a:solidFill>
                <a:latin typeface="Aptos"/>
                <a:ea typeface="Aptos"/>
                <a:cs typeface="Aptos"/>
              </a:rPr>
              <a:t>2026</a:t>
            </a:r>
            <a:endParaRPr sz="1080" b="0" i="0" u="none" strike="noStrike" kern="1200" cap="none" spc="0" baseline="0" dirty="0">
              <a:ln>
                <a:noFill/>
              </a:ln>
              <a:solidFill>
                <a:schemeClr val="bg1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763267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AA4654E-85FB-4C9C-B544-BEB804C14770}"/>
              </a:ext>
            </a:extLst>
          </p:cNvPr>
          <p:cNvSpPr>
            <a:spLocks noGrp="1"/>
          </p:cNvSpPr>
          <p:nvPr/>
        </p:nvSpPr>
        <p:spPr>
          <a:xfrm>
            <a:off x="530352" y="228600"/>
            <a:ext cx="3749040" cy="201168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900" b="1">
                <a:solidFill>
                  <a:srgbClr val="4B858E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6366FF4-62B8-4F35-835C-9CB3971F4ACE}"/>
              </a:ext>
            </a:extLst>
          </p:cNvPr>
          <p:cNvSpPr>
            <a:spLocks noGrp="1"/>
          </p:cNvSpPr>
          <p:nvPr/>
        </p:nvSpPr>
        <p:spPr>
          <a:xfrm>
            <a:off x="590550" y="706672"/>
            <a:ext cx="8046720" cy="4114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>
            <a:defPPr>
              <a:defRPr sz="2700" b="1">
                <a:solidFill>
                  <a:srgbClr val="17333B"/>
                </a:solidFill>
              </a:defRPr>
            </a:defPPr>
          </a:lstStyle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700" b="1">
                <a:solidFill>
                  <a:srgbClr val="17333B"/>
                </a:solidFill>
              </a:defRPr>
            </a:pPr>
            <a:r>
              <a:rPr lang="fr-CA" sz="2700" b="1" i="0" u="none" strike="noStrike" cap="none" spc="0" baseline="0" dirty="0">
                <a:ln>
                  <a:noFill/>
                </a:ln>
                <a:solidFill>
                  <a:srgbClr val="17333B"/>
                </a:solidFill>
                <a:latin typeface="Aptos Display"/>
                <a:ea typeface="Aptos Display"/>
                <a:cs typeface="Aptos Display"/>
              </a:rPr>
              <a:t>En route vers le million de déplacements</a:t>
            </a:r>
            <a:endParaRPr sz="2500" b="0" i="0" u="none" strike="noStrike" kern="1200" cap="none" spc="0" baseline="0" dirty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E3900F9-EE44-4D19-A9D1-30B55D751532}"/>
              </a:ext>
            </a:extLst>
          </p:cNvPr>
          <p:cNvSpPr>
            <a:spLocks noGrp="1"/>
          </p:cNvSpPr>
          <p:nvPr/>
        </p:nvSpPr>
        <p:spPr>
          <a:xfrm>
            <a:off x="530352" y="1303742"/>
            <a:ext cx="11155680" cy="0"/>
          </a:xfrm>
          <a:prstGeom prst="line">
            <a:avLst/>
          </a:prstGeom>
          <a:noFill/>
          <a:ln w="13970">
            <a:solidFill>
              <a:srgbClr val="B9D9DD"/>
            </a:solidFill>
            <a:prstDash val="solid"/>
          </a:ln>
        </p:spPr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sz="180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A2DCE89-67D9-40CD-982C-54B04E8F3434}"/>
              </a:ext>
            </a:extLst>
          </p:cNvPr>
          <p:cNvSpPr>
            <a:spLocks noGrp="1"/>
          </p:cNvSpPr>
          <p:nvPr/>
        </p:nvSpPr>
        <p:spPr>
          <a:xfrm>
            <a:off x="530352" y="6510528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750" b="0" i="0" u="none" strike="noStrike" cap="none" spc="0" baseline="0">
                <a:ln>
                  <a:noFill/>
                </a:ln>
                <a:solidFill>
                  <a:srgbClr val="647176"/>
                </a:solidFill>
                <a:latin typeface="Aptos"/>
                <a:ea typeface="Aptos"/>
                <a:cs typeface="Aptos"/>
              </a:rPr>
              <a:t>Société de transport collectif de Pierre-De Saurel</a:t>
            </a:r>
            <a:endParaRPr sz="75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page-number">
            <a:extLst>
              <a:ext uri="{FF2B5EF4-FFF2-40B4-BE49-F238E27FC236}">
                <a16:creationId xmlns:a16="http://schemas.microsoft.com/office/drawing/2014/main" id="{19BF162F-44BE-0C44-5CA2-44E56569FD60}"/>
              </a:ext>
            </a:extLst>
          </p:cNvPr>
          <p:cNvSpPr>
            <a:spLocks noGrp="1"/>
          </p:cNvSpPr>
          <p:nvPr/>
        </p:nvSpPr>
        <p:spPr>
          <a:xfrm>
            <a:off x="10865863" y="647291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E4A0C2-3C61-DDC6-F1D3-4D92A1B479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78162" y="229657"/>
            <a:ext cx="1923288" cy="954031"/>
          </a:xfrm>
          <a:prstGeom prst="rect">
            <a:avLst/>
          </a:prstGeom>
        </p:spPr>
      </p:pic>
      <p:pic>
        <p:nvPicPr>
          <p:cNvPr id="28" name="Image 27" descr="Prévisualisation de l’image">
            <a:extLst>
              <a:ext uri="{FF2B5EF4-FFF2-40B4-BE49-F238E27FC236}">
                <a16:creationId xmlns:a16="http://schemas.microsoft.com/office/drawing/2014/main" id="{88415AB6-6F87-514B-37B7-E462EE09F35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9837" y="1460592"/>
            <a:ext cx="11456709" cy="491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17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ction">
            <a:extLst>
              <a:ext uri="{FF2B5EF4-FFF2-40B4-BE49-F238E27FC236}">
                <a16:creationId xmlns:a16="http://schemas.microsoft.com/office/drawing/2014/main" id="{DF946C37-A6B9-45C9-A48B-B6A28E210E81}"/>
              </a:ext>
            </a:extLst>
          </p:cNvPr>
          <p:cNvSpPr>
            <a:spLocks noGrp="1"/>
          </p:cNvSpPr>
          <p:nvPr/>
        </p:nvSpPr>
        <p:spPr>
          <a:xfrm>
            <a:off x="590550" y="314325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4B858E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C46E8F0-ADC1-4CD7-87DB-24F1A127C3DB}"/>
              </a:ext>
            </a:extLst>
          </p:cNvPr>
          <p:cNvSpPr>
            <a:spLocks noGrp="1"/>
          </p:cNvSpPr>
          <p:nvPr/>
        </p:nvSpPr>
        <p:spPr>
          <a:xfrm>
            <a:off x="590550" y="704850"/>
            <a:ext cx="8763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>
              <a:defRPr sz="2850" b="1">
                <a:solidFill>
                  <a:srgbClr val="17333B"/>
                </a:solidFill>
              </a:defRPr>
            </a:defPPr>
          </a:lstStyle>
          <a:p>
            <a:pPr algn="l">
              <a:buNone/>
              <a:defRPr sz="2850" b="1">
                <a:solidFill>
                  <a:srgbClr val="17333B"/>
                </a:solidFill>
              </a:defRPr>
            </a:pPr>
            <a:r>
              <a:rPr sz="2850" b="1" dirty="0">
                <a:solidFill>
                  <a:srgbClr val="17333B"/>
                </a:solidFill>
              </a:rPr>
              <a:t>Le réseau </a:t>
            </a:r>
            <a:r>
              <a:rPr lang="fr-CA" sz="2850" b="1" dirty="0">
                <a:solidFill>
                  <a:srgbClr val="17333B"/>
                </a:solidFill>
              </a:rPr>
              <a:t>: la région au cœur des déplacements</a:t>
            </a:r>
            <a:endParaRPr sz="2850" b="1" dirty="0">
              <a:solidFill>
                <a:srgbClr val="17333B"/>
              </a:solidFill>
            </a:endParaRPr>
          </a:p>
        </p:txBody>
      </p:sp>
      <p:sp>
        <p:nvSpPr>
          <p:cNvPr id="4" name="rule-62-146">
            <a:extLst>
              <a:ext uri="{FF2B5EF4-FFF2-40B4-BE49-F238E27FC236}">
                <a16:creationId xmlns:a16="http://schemas.microsoft.com/office/drawing/2014/main" id="{644D3D06-4139-4974-8F8F-5113D3280ACE}"/>
              </a:ext>
            </a:extLst>
          </p:cNvPr>
          <p:cNvSpPr>
            <a:spLocks noGrp="1"/>
          </p:cNvSpPr>
          <p:nvPr/>
        </p:nvSpPr>
        <p:spPr>
          <a:xfrm>
            <a:off x="590550" y="1390650"/>
            <a:ext cx="11010900" cy="19050"/>
          </a:xfrm>
          <a:prstGeom prst="rect">
            <a:avLst/>
          </a:prstGeom>
          <a:solidFill>
            <a:srgbClr val="CADA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AFDE3801-56AE-4A5A-B10E-DC16509F29D0}"/>
              </a:ext>
            </a:extLst>
          </p:cNvPr>
          <p:cNvSpPr>
            <a:spLocks noGrp="1"/>
          </p:cNvSpPr>
          <p:nvPr/>
        </p:nvSpPr>
        <p:spPr>
          <a:xfrm>
            <a:off x="590550" y="6457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825" b="0">
                <a:solidFill>
                  <a:srgbClr val="60747A"/>
                </a:solidFill>
              </a:defRPr>
            </a:pPr>
            <a:r>
              <a:rPr sz="825" b="0">
                <a:solidFill>
                  <a:srgbClr val="60747A"/>
                </a:solidFill>
              </a:rPr>
              <a:t>Société de transport collectif de Pierre-De Saurel</a:t>
            </a:r>
          </a:p>
        </p:txBody>
      </p:sp>
      <p:sp>
        <p:nvSpPr>
          <p:cNvPr id="5" name="page-number">
            <a:extLst>
              <a:ext uri="{FF2B5EF4-FFF2-40B4-BE49-F238E27FC236}">
                <a16:creationId xmlns:a16="http://schemas.microsoft.com/office/drawing/2014/main" id="{A25C0ACD-9363-2F39-81D9-9E4FA1CF75BB}"/>
              </a:ext>
            </a:extLst>
          </p:cNvPr>
          <p:cNvSpPr>
            <a:spLocks noGrp="1"/>
          </p:cNvSpPr>
          <p:nvPr/>
        </p:nvSpPr>
        <p:spPr>
          <a:xfrm>
            <a:off x="11001375" y="650557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06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10FEC74-2791-400D-F6CF-6304015E1FD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78162" y="229657"/>
            <a:ext cx="1923288" cy="95403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A901D06-EDB5-38FD-E01A-E79027A36A78}"/>
              </a:ext>
            </a:extLst>
          </p:cNvPr>
          <p:cNvSpPr/>
          <p:nvPr/>
        </p:nvSpPr>
        <p:spPr>
          <a:xfrm>
            <a:off x="3112655" y="5135418"/>
            <a:ext cx="3389745" cy="436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8911DE2-658D-7FE6-06C3-5743BB76D864}"/>
              </a:ext>
            </a:extLst>
          </p:cNvPr>
          <p:cNvSpPr/>
          <p:nvPr/>
        </p:nvSpPr>
        <p:spPr>
          <a:xfrm>
            <a:off x="6456220" y="4337674"/>
            <a:ext cx="1330035" cy="112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BFC5491-76C4-2BB3-4980-A4029E4705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714" y="1657329"/>
            <a:ext cx="11054101" cy="449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00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ection">
            <a:extLst>
              <a:ext uri="{FF2B5EF4-FFF2-40B4-BE49-F238E27FC236}">
                <a16:creationId xmlns:a16="http://schemas.microsoft.com/office/drawing/2014/main" id="{A029C146-E119-4222-9930-06620CC44131}"/>
              </a:ext>
            </a:extLst>
          </p:cNvPr>
          <p:cNvSpPr>
            <a:spLocks noGrp="1"/>
          </p:cNvSpPr>
          <p:nvPr/>
        </p:nvSpPr>
        <p:spPr>
          <a:xfrm>
            <a:off x="590550" y="314325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4B858E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521CB35-050C-4688-B8FA-B56B3C08336F}"/>
              </a:ext>
            </a:extLst>
          </p:cNvPr>
          <p:cNvSpPr>
            <a:spLocks noGrp="1"/>
          </p:cNvSpPr>
          <p:nvPr/>
        </p:nvSpPr>
        <p:spPr>
          <a:xfrm>
            <a:off x="590550" y="561975"/>
            <a:ext cx="9130966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>
              <a:defRPr sz="2850" b="1">
                <a:solidFill>
                  <a:srgbClr val="FFFFFF"/>
                </a:solidFill>
              </a:defRPr>
            </a:defPPr>
          </a:lstStyle>
          <a:p>
            <a:pPr algn="l">
              <a:buNone/>
              <a:defRPr sz="2850" b="1">
                <a:solidFill>
                  <a:srgbClr val="FFFFFF"/>
                </a:solidFill>
              </a:defRPr>
            </a:pPr>
            <a:r>
              <a:rPr sz="2850" b="1" dirty="0">
                <a:solidFill>
                  <a:srgbClr val="FFFFFF"/>
                </a:solidFill>
              </a:rPr>
              <a:t>L’IRIS </a:t>
            </a:r>
            <a:r>
              <a:rPr sz="2850" b="1" dirty="0" err="1">
                <a:solidFill>
                  <a:srgbClr val="FFFFFF"/>
                </a:solidFill>
              </a:rPr>
              <a:t>mesure</a:t>
            </a:r>
            <a:r>
              <a:rPr sz="2850" b="1" dirty="0">
                <a:solidFill>
                  <a:srgbClr val="FFFFFF"/>
                </a:solidFill>
              </a:rPr>
              <a:t> </a:t>
            </a:r>
            <a:r>
              <a:rPr sz="2850" b="1" dirty="0" err="1">
                <a:solidFill>
                  <a:srgbClr val="FFFFFF"/>
                </a:solidFill>
              </a:rPr>
              <a:t>notre</a:t>
            </a:r>
            <a:r>
              <a:rPr sz="2850" b="1" dirty="0">
                <a:solidFill>
                  <a:srgbClr val="FFFFFF"/>
                </a:solidFill>
              </a:rPr>
              <a:t> impact social</a:t>
            </a:r>
          </a:p>
        </p:txBody>
      </p:sp>
      <p:sp>
        <p:nvSpPr>
          <p:cNvPr id="4" name="rule-62-146">
            <a:extLst>
              <a:ext uri="{FF2B5EF4-FFF2-40B4-BE49-F238E27FC236}">
                <a16:creationId xmlns:a16="http://schemas.microsoft.com/office/drawing/2014/main" id="{B9BD3D8F-6D64-433B-94F7-B80E96CEA996}"/>
              </a:ext>
            </a:extLst>
          </p:cNvPr>
          <p:cNvSpPr>
            <a:spLocks noGrp="1"/>
          </p:cNvSpPr>
          <p:nvPr/>
        </p:nvSpPr>
        <p:spPr>
          <a:xfrm>
            <a:off x="590550" y="1390650"/>
            <a:ext cx="11010900" cy="19050"/>
          </a:xfrm>
          <a:prstGeom prst="rect">
            <a:avLst/>
          </a:prstGeom>
          <a:solidFill>
            <a:srgbClr val="CADA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footer">
            <a:extLst>
              <a:ext uri="{FF2B5EF4-FFF2-40B4-BE49-F238E27FC236}">
                <a16:creationId xmlns:a16="http://schemas.microsoft.com/office/drawing/2014/main" id="{1DE3CFF5-FAFD-43BB-8E36-C45ABB13B892}"/>
              </a:ext>
            </a:extLst>
          </p:cNvPr>
          <p:cNvSpPr>
            <a:spLocks noGrp="1"/>
          </p:cNvSpPr>
          <p:nvPr/>
        </p:nvSpPr>
        <p:spPr>
          <a:xfrm>
            <a:off x="590550" y="6457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825" b="0">
                <a:solidFill>
                  <a:srgbClr val="60747A"/>
                </a:solidFill>
              </a:defRPr>
            </a:pPr>
            <a:r>
              <a:rPr sz="825" b="0">
                <a:solidFill>
                  <a:srgbClr val="60747A"/>
                </a:solidFill>
              </a:rPr>
              <a:t>Société de transport collectif de Pierre-De Saurel</a:t>
            </a:r>
          </a:p>
        </p:txBody>
      </p:sp>
      <p:sp>
        <p:nvSpPr>
          <p:cNvPr id="5" name="page-number">
            <a:extLst>
              <a:ext uri="{FF2B5EF4-FFF2-40B4-BE49-F238E27FC236}">
                <a16:creationId xmlns:a16="http://schemas.microsoft.com/office/drawing/2014/main" id="{B8E67A8E-9F72-629F-1369-5EB1B44B6A61}"/>
              </a:ext>
            </a:extLst>
          </p:cNvPr>
          <p:cNvSpPr>
            <a:spLocks noGrp="1"/>
          </p:cNvSpPr>
          <p:nvPr/>
        </p:nvSpPr>
        <p:spPr>
          <a:xfrm>
            <a:off x="11001375" y="650557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09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741F6BD-1148-5ADE-DDCA-EB90326D9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sp>
        <p:nvSpPr>
          <p:cNvPr id="13" name="section">
            <a:extLst>
              <a:ext uri="{FF2B5EF4-FFF2-40B4-BE49-F238E27FC236}">
                <a16:creationId xmlns:a16="http://schemas.microsoft.com/office/drawing/2014/main" id="{C684BDE1-9AD1-1A2D-3068-8536666DD756}"/>
              </a:ext>
            </a:extLst>
          </p:cNvPr>
          <p:cNvSpPr>
            <a:spLocks noGrp="1"/>
          </p:cNvSpPr>
          <p:nvPr/>
        </p:nvSpPr>
        <p:spPr>
          <a:xfrm>
            <a:off x="369239" y="200025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lang="fr-CA" sz="105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789BA78-B8F2-01B0-82AE-6272322E01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42" y="167923"/>
            <a:ext cx="2320952" cy="1151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31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8EEE8B6F-D97F-4185-89FD-91475AFED264}"/>
              </a:ext>
            </a:extLst>
          </p:cNvPr>
          <p:cNvSpPr>
            <a:spLocks noGrp="1"/>
          </p:cNvSpPr>
          <p:nvPr/>
        </p:nvSpPr>
        <p:spPr>
          <a:xfrm>
            <a:off x="590550" y="692008"/>
            <a:ext cx="9875520" cy="4114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>
            <a:defPPr>
              <a:defRPr sz="2550" b="1">
                <a:solidFill>
                  <a:srgbClr val="17333B"/>
                </a:solidFill>
                <a:latin typeface="Aptos Display"/>
                <a:ea typeface="Aptos Display"/>
                <a:cs typeface="Aptos Display"/>
              </a:defRPr>
            </a:defPPr>
          </a:lstStyle>
          <a:p>
            <a:pPr lvl="0">
              <a:buNone/>
              <a:defRPr sz="2550" b="1">
                <a:solidFill>
                  <a:srgbClr val="17333B"/>
                </a:solidFill>
                <a:latin typeface="Aptos Display"/>
                <a:ea typeface="Aptos Display"/>
                <a:cs typeface="Aptos Display"/>
              </a:defRPr>
            </a:pPr>
            <a:r>
              <a:rPr lang="fr-CA" sz="2550" b="1" dirty="0">
                <a:solidFill>
                  <a:srgbClr val="17333B"/>
                </a:solidFill>
                <a:latin typeface="Aptos Display"/>
              </a:rPr>
              <a:t>Une expérience de mobilité intégrée</a:t>
            </a:r>
            <a:endParaRPr sz="2500" dirty="0">
              <a:solidFill>
                <a:prstClr val="black"/>
              </a:solidFill>
            </a:endParaRP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324553F2-3A2E-47B4-AEFC-B529E4CD7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303" y="1312685"/>
            <a:ext cx="11162743" cy="12193"/>
          </a:xfrm>
          <a:prstGeom prst="rect">
            <a:avLst/>
          </a:prstGeom>
        </p:spPr>
      </p:pic>
      <p:sp>
        <p:nvSpPr>
          <p:cNvPr id="61" name="section">
            <a:extLst>
              <a:ext uri="{FF2B5EF4-FFF2-40B4-BE49-F238E27FC236}">
                <a16:creationId xmlns:a16="http://schemas.microsoft.com/office/drawing/2014/main" id="{BA21CDF7-C669-3770-4D39-2F2F45E519C4}"/>
              </a:ext>
            </a:extLst>
          </p:cNvPr>
          <p:cNvSpPr>
            <a:spLocks noGrp="1"/>
          </p:cNvSpPr>
          <p:nvPr/>
        </p:nvSpPr>
        <p:spPr>
          <a:xfrm>
            <a:off x="503834" y="238946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1050" b="1">
                <a:solidFill>
                  <a:srgbClr val="4B858E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sp>
        <p:nvSpPr>
          <p:cNvPr id="65" name="Text 4">
            <a:extLst>
              <a:ext uri="{FF2B5EF4-FFF2-40B4-BE49-F238E27FC236}">
                <a16:creationId xmlns:a16="http://schemas.microsoft.com/office/drawing/2014/main" id="{3B639F7D-10D3-2B9F-2CBC-7C500EA4878E}"/>
              </a:ext>
            </a:extLst>
          </p:cNvPr>
          <p:cNvSpPr>
            <a:spLocks noGrp="1"/>
          </p:cNvSpPr>
          <p:nvPr/>
        </p:nvSpPr>
        <p:spPr>
          <a:xfrm>
            <a:off x="530352" y="6510528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750" b="0" i="0" u="none" strike="noStrike" cap="none" spc="0" baseline="0">
                <a:ln>
                  <a:noFill/>
                </a:ln>
                <a:solidFill>
                  <a:srgbClr val="647176"/>
                </a:solidFill>
                <a:latin typeface="Aptos"/>
                <a:ea typeface="Aptos"/>
                <a:cs typeface="Aptos"/>
              </a:rPr>
              <a:t>Société de transport collectif de Pierre-De Saurel</a:t>
            </a:r>
            <a:endParaRPr sz="750" b="0" i="0" u="none" strike="noStrike" kern="1200" cap="none" spc="0" baseline="0">
              <a:ln>
                <a:noFill/>
              </a:ln>
              <a:solidFill>
                <a:prstClr val="black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" name="page-number">
            <a:extLst>
              <a:ext uri="{FF2B5EF4-FFF2-40B4-BE49-F238E27FC236}">
                <a16:creationId xmlns:a16="http://schemas.microsoft.com/office/drawing/2014/main" id="{CF8D2AB2-51F8-4BD9-D2C9-2D244B582526}"/>
              </a:ext>
            </a:extLst>
          </p:cNvPr>
          <p:cNvSpPr>
            <a:spLocks noGrp="1"/>
          </p:cNvSpPr>
          <p:nvPr/>
        </p:nvSpPr>
        <p:spPr>
          <a:xfrm>
            <a:off x="11001375" y="650557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07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467F63-0CAF-3818-ABCC-076693D48C2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78162" y="229657"/>
            <a:ext cx="1923288" cy="954031"/>
          </a:xfrm>
          <a:prstGeom prst="rect">
            <a:avLst/>
          </a:prstGeom>
        </p:spPr>
      </p:pic>
      <p:pic>
        <p:nvPicPr>
          <p:cNvPr id="55" name="Image 54" descr="Prévisualisation de l’image">
            <a:extLst>
              <a:ext uri="{FF2B5EF4-FFF2-40B4-BE49-F238E27FC236}">
                <a16:creationId xmlns:a16="http://schemas.microsoft.com/office/drawing/2014/main" id="{15129958-24C3-4838-D73A-95E48EC25E1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219"/>
          <a:stretch>
            <a:fillRect/>
          </a:stretch>
        </p:blipFill>
        <p:spPr>
          <a:xfrm>
            <a:off x="514628" y="1948627"/>
            <a:ext cx="11162743" cy="391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5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6585F48D-B26E-3109-5BD8-D08F2180FB75}"/>
              </a:ext>
            </a:extLst>
          </p:cNvPr>
          <p:cNvSpPr>
            <a:spLocks noGrp="1"/>
          </p:cNvSpPr>
          <p:nvPr/>
        </p:nvSpPr>
        <p:spPr>
          <a:xfrm>
            <a:off x="627257" y="951628"/>
            <a:ext cx="9875520" cy="4114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>
            <a:defPPr>
              <a:defRPr sz="2625" b="1">
                <a:solidFill>
                  <a:srgbClr val="17333B"/>
                </a:solidFill>
                <a:latin typeface="Aptos Display"/>
                <a:ea typeface="Aptos Display"/>
                <a:cs typeface="Aptos Display"/>
              </a:defRPr>
            </a:defPPr>
          </a:lstStyle>
          <a:p>
            <a:pPr lvl="0">
              <a:buNone/>
              <a:defRPr sz="2625" b="1">
                <a:solidFill>
                  <a:srgbClr val="17333B"/>
                </a:solidFill>
                <a:latin typeface="Aptos Display"/>
                <a:ea typeface="Aptos Display"/>
                <a:cs typeface="Aptos Display"/>
              </a:defRPr>
            </a:pPr>
            <a:r>
              <a:rPr lang="fr-CA" sz="2625" b="1" dirty="0">
                <a:solidFill>
                  <a:schemeClr val="bg1"/>
                </a:solidFill>
                <a:latin typeface="Aptos Display"/>
                <a:ea typeface="Aptos Display"/>
                <a:cs typeface="Aptos Display"/>
              </a:rPr>
              <a:t>Taxibus régional : plus d’achalandage, plus d’efficience</a:t>
            </a:r>
            <a:endParaRPr sz="2500" dirty="0">
              <a:solidFill>
                <a:schemeClr val="bg1"/>
              </a:solidFill>
            </a:endParaRPr>
          </a:p>
        </p:txBody>
      </p:sp>
      <p:pic>
        <p:nvPicPr>
          <p:cNvPr id="60" name="Image 59">
            <a:extLst>
              <a:ext uri="{FF2B5EF4-FFF2-40B4-BE49-F238E27FC236}">
                <a16:creationId xmlns:a16="http://schemas.microsoft.com/office/drawing/2014/main" id="{3408AC2E-7E0B-4A70-9DA9-C58C95936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606" y="1418052"/>
            <a:ext cx="11162743" cy="12193"/>
          </a:xfrm>
          <a:prstGeom prst="rect">
            <a:avLst/>
          </a:prstGeom>
        </p:spPr>
      </p:pic>
      <p:sp>
        <p:nvSpPr>
          <p:cNvPr id="61" name="section">
            <a:extLst>
              <a:ext uri="{FF2B5EF4-FFF2-40B4-BE49-F238E27FC236}">
                <a16:creationId xmlns:a16="http://schemas.microsoft.com/office/drawing/2014/main" id="{65C5F8D4-E2A3-6221-31EF-38FF973CB818}"/>
              </a:ext>
            </a:extLst>
          </p:cNvPr>
          <p:cNvSpPr>
            <a:spLocks noGrp="1"/>
          </p:cNvSpPr>
          <p:nvPr/>
        </p:nvSpPr>
        <p:spPr>
          <a:xfrm>
            <a:off x="505238" y="552581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105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Sommet </a:t>
            </a:r>
            <a:r>
              <a:rPr sz="105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climat</a:t>
            </a:r>
            <a:r>
              <a:rPr sz="105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– 15 </a:t>
            </a:r>
            <a:r>
              <a:rPr sz="105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octobre</a:t>
            </a:r>
            <a:r>
              <a:rPr sz="105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2026</a:t>
            </a:r>
          </a:p>
        </p:txBody>
      </p:sp>
      <p:sp>
        <p:nvSpPr>
          <p:cNvPr id="67" name="page-number">
            <a:extLst>
              <a:ext uri="{FF2B5EF4-FFF2-40B4-BE49-F238E27FC236}">
                <a16:creationId xmlns:a16="http://schemas.microsoft.com/office/drawing/2014/main" id="{F177268F-CA66-6555-606C-D047D3036CA1}"/>
              </a:ext>
            </a:extLst>
          </p:cNvPr>
          <p:cNvSpPr>
            <a:spLocks noGrp="1"/>
          </p:cNvSpPr>
          <p:nvPr/>
        </p:nvSpPr>
        <p:spPr>
          <a:xfrm>
            <a:off x="11001375" y="650557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08</a:t>
            </a:r>
          </a:p>
        </p:txBody>
      </p:sp>
      <p:sp>
        <p:nvSpPr>
          <p:cNvPr id="5" name="Text 4">
            <a:extLst>
              <a:ext uri="{FF2B5EF4-FFF2-40B4-BE49-F238E27FC236}">
                <a16:creationId xmlns:a16="http://schemas.microsoft.com/office/drawing/2014/main" id="{7769978D-AF55-A07D-E9DF-7B833014BB37}"/>
              </a:ext>
            </a:extLst>
          </p:cNvPr>
          <p:cNvSpPr>
            <a:spLocks noGrp="1"/>
          </p:cNvSpPr>
          <p:nvPr/>
        </p:nvSpPr>
        <p:spPr>
          <a:xfrm>
            <a:off x="530352" y="6510528"/>
            <a:ext cx="5029200" cy="146304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sz="750" b="0" i="0" u="none" strike="noStrike" cap="none" spc="0" baseline="0" dirty="0">
                <a:ln>
                  <a:noFill/>
                </a:ln>
                <a:solidFill>
                  <a:schemeClr val="bg1"/>
                </a:solidFill>
                <a:latin typeface="Aptos"/>
                <a:ea typeface="Aptos"/>
                <a:cs typeface="Aptos"/>
              </a:rPr>
              <a:t>Société de transport </a:t>
            </a:r>
            <a:r>
              <a:rPr sz="750" b="0" i="0" u="none" strike="noStrike" cap="none" spc="0" baseline="0" dirty="0" err="1">
                <a:ln>
                  <a:noFill/>
                </a:ln>
                <a:solidFill>
                  <a:schemeClr val="bg1"/>
                </a:solidFill>
                <a:latin typeface="Aptos"/>
                <a:ea typeface="Aptos"/>
                <a:cs typeface="Aptos"/>
              </a:rPr>
              <a:t>collectif</a:t>
            </a:r>
            <a:r>
              <a:rPr sz="750" b="0" i="0" u="none" strike="noStrike" cap="none" spc="0" baseline="0" dirty="0">
                <a:ln>
                  <a:noFill/>
                </a:ln>
                <a:solidFill>
                  <a:schemeClr val="bg1"/>
                </a:solidFill>
                <a:latin typeface="Aptos"/>
                <a:ea typeface="Aptos"/>
                <a:cs typeface="Aptos"/>
              </a:rPr>
              <a:t> de Pierre-De Saurel</a:t>
            </a:r>
            <a:endParaRPr sz="750" b="0" i="0" u="none" strike="noStrike" kern="1200" cap="none" spc="0" baseline="0" dirty="0">
              <a:ln>
                <a:noFill/>
              </a:ln>
              <a:solidFill>
                <a:schemeClr val="bg1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569889-36E4-AD70-3603-7690049F60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42" y="167923"/>
            <a:ext cx="2320952" cy="115128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2424F57-1C1D-C340-AAEA-7B9243FE7E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628"/>
          <a:stretch>
            <a:fillRect/>
          </a:stretch>
        </p:blipFill>
        <p:spPr>
          <a:xfrm>
            <a:off x="87861" y="1157368"/>
            <a:ext cx="12192000" cy="4721233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4015337-FB91-8D88-7569-F8F312A83076}"/>
              </a:ext>
            </a:extLst>
          </p:cNvPr>
          <p:cNvSpPr txBox="1"/>
          <p:nvPr/>
        </p:nvSpPr>
        <p:spPr>
          <a:xfrm>
            <a:off x="472606" y="6070122"/>
            <a:ext cx="46587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sz="1400" dirty="0">
                <a:solidFill>
                  <a:schemeClr val="bg1"/>
                </a:solidFill>
              </a:rPr>
              <a:t>Données de janvier à septembre (2026 par rapport à 2025)</a:t>
            </a:r>
          </a:p>
        </p:txBody>
      </p:sp>
    </p:spTree>
    <p:extLst>
      <p:ext uri="{BB962C8B-B14F-4D97-AF65-F5344CB8AC3E}">
        <p14:creationId xmlns:p14="http://schemas.microsoft.com/office/powerpoint/2010/main" val="3493289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ection">
            <a:extLst>
              <a:ext uri="{FF2B5EF4-FFF2-40B4-BE49-F238E27FC236}">
                <a16:creationId xmlns:a16="http://schemas.microsoft.com/office/drawing/2014/main" id="{5B4CB0B2-8D58-44F9-ACCE-BE7A0A71300E}"/>
              </a:ext>
            </a:extLst>
          </p:cNvPr>
          <p:cNvSpPr>
            <a:spLocks noGrp="1"/>
          </p:cNvSpPr>
          <p:nvPr/>
        </p:nvSpPr>
        <p:spPr>
          <a:xfrm>
            <a:off x="590550" y="304800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buNone/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sz="105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Sommet </a:t>
            </a:r>
            <a:r>
              <a:rPr sz="105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climat</a:t>
            </a:r>
            <a:r>
              <a:rPr sz="105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– 15 </a:t>
            </a:r>
            <a:r>
              <a:rPr sz="1050" b="1" dirty="0" err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octobre</a:t>
            </a:r>
            <a:r>
              <a:rPr sz="105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 2026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C9CBFEA-4A9E-4764-9BFE-B1FC40921C46}"/>
              </a:ext>
            </a:extLst>
          </p:cNvPr>
          <p:cNvSpPr>
            <a:spLocks noGrp="1"/>
          </p:cNvSpPr>
          <p:nvPr/>
        </p:nvSpPr>
        <p:spPr>
          <a:xfrm>
            <a:off x="590550" y="829979"/>
            <a:ext cx="8763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>
              <a:defRPr sz="2850" b="1">
                <a:solidFill>
                  <a:srgbClr val="17333B"/>
                </a:solidFill>
              </a:defRPr>
            </a:defPPr>
          </a:lstStyle>
          <a:p>
            <a:pPr algn="l">
              <a:buNone/>
              <a:defRPr sz="2850" b="1">
                <a:solidFill>
                  <a:srgbClr val="17333B"/>
                </a:solidFill>
              </a:defRPr>
            </a:pPr>
            <a:r>
              <a:rPr sz="2850" b="1" dirty="0" err="1">
                <a:solidFill>
                  <a:schemeClr val="bg1"/>
                </a:solidFill>
              </a:rPr>
              <a:t>Réduire</a:t>
            </a:r>
            <a:r>
              <a:rPr sz="2850" b="1" dirty="0">
                <a:solidFill>
                  <a:schemeClr val="bg1"/>
                </a:solidFill>
              </a:rPr>
              <a:t> </a:t>
            </a:r>
            <a:r>
              <a:rPr sz="2850" b="1" dirty="0" err="1">
                <a:solidFill>
                  <a:schemeClr val="bg1"/>
                </a:solidFill>
              </a:rPr>
              <a:t>l’empreinte</a:t>
            </a:r>
            <a:r>
              <a:rPr sz="2850" b="1" dirty="0">
                <a:solidFill>
                  <a:schemeClr val="bg1"/>
                </a:solidFill>
              </a:rPr>
              <a:t> de </a:t>
            </a:r>
            <a:r>
              <a:rPr sz="2850" b="1" dirty="0" err="1">
                <a:solidFill>
                  <a:schemeClr val="bg1"/>
                </a:solidFill>
              </a:rPr>
              <a:t>chaque</a:t>
            </a:r>
            <a:r>
              <a:rPr sz="2850" b="1" dirty="0">
                <a:solidFill>
                  <a:schemeClr val="bg1"/>
                </a:solidFill>
              </a:rPr>
              <a:t> </a:t>
            </a:r>
            <a:r>
              <a:rPr sz="2850" b="1" dirty="0" err="1">
                <a:solidFill>
                  <a:schemeClr val="bg1"/>
                </a:solidFill>
              </a:rPr>
              <a:t>déplacement</a:t>
            </a:r>
            <a:endParaRPr sz="2850" b="1" dirty="0">
              <a:solidFill>
                <a:schemeClr val="bg1"/>
              </a:solidFill>
            </a:endParaRPr>
          </a:p>
        </p:txBody>
      </p:sp>
      <p:sp>
        <p:nvSpPr>
          <p:cNvPr id="4" name="rule-62-146">
            <a:extLst>
              <a:ext uri="{FF2B5EF4-FFF2-40B4-BE49-F238E27FC236}">
                <a16:creationId xmlns:a16="http://schemas.microsoft.com/office/drawing/2014/main" id="{55592DBC-D189-4874-91F9-F420BC512B8E}"/>
              </a:ext>
            </a:extLst>
          </p:cNvPr>
          <p:cNvSpPr>
            <a:spLocks noGrp="1"/>
          </p:cNvSpPr>
          <p:nvPr/>
        </p:nvSpPr>
        <p:spPr>
          <a:xfrm>
            <a:off x="590550" y="1515779"/>
            <a:ext cx="11010900" cy="19050"/>
          </a:xfrm>
          <a:prstGeom prst="rect">
            <a:avLst/>
          </a:prstGeom>
          <a:solidFill>
            <a:srgbClr val="CADADD"/>
          </a:solidFill>
          <a:ln w="0">
            <a:noFill/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footer">
            <a:extLst>
              <a:ext uri="{FF2B5EF4-FFF2-40B4-BE49-F238E27FC236}">
                <a16:creationId xmlns:a16="http://schemas.microsoft.com/office/drawing/2014/main" id="{4E41594B-95C4-4232-8CFF-C0EF9BF1E771}"/>
              </a:ext>
            </a:extLst>
          </p:cNvPr>
          <p:cNvSpPr>
            <a:spLocks noGrp="1"/>
          </p:cNvSpPr>
          <p:nvPr/>
        </p:nvSpPr>
        <p:spPr>
          <a:xfrm>
            <a:off x="590550" y="6457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825" b="0">
                <a:solidFill>
                  <a:srgbClr val="60747A"/>
                </a:solidFill>
              </a:defRPr>
            </a:pPr>
            <a:r>
              <a:rPr sz="825" b="0" dirty="0">
                <a:solidFill>
                  <a:schemeClr val="bg1"/>
                </a:solidFill>
              </a:rPr>
              <a:t>Société de transport </a:t>
            </a:r>
            <a:r>
              <a:rPr sz="825" b="0" dirty="0" err="1">
                <a:solidFill>
                  <a:schemeClr val="bg1"/>
                </a:solidFill>
              </a:rPr>
              <a:t>collectif</a:t>
            </a:r>
            <a:r>
              <a:rPr sz="825" b="0" dirty="0">
                <a:solidFill>
                  <a:schemeClr val="bg1"/>
                </a:solidFill>
              </a:rPr>
              <a:t> de Pierre-De Saurel</a:t>
            </a:r>
          </a:p>
        </p:txBody>
      </p:sp>
      <p:sp>
        <p:nvSpPr>
          <p:cNvPr id="27" name="page-number">
            <a:extLst>
              <a:ext uri="{FF2B5EF4-FFF2-40B4-BE49-F238E27FC236}">
                <a16:creationId xmlns:a16="http://schemas.microsoft.com/office/drawing/2014/main" id="{C35D06F3-E476-4A55-06BD-A0724512EEF4}"/>
              </a:ext>
            </a:extLst>
          </p:cNvPr>
          <p:cNvSpPr>
            <a:spLocks noGrp="1"/>
          </p:cNvSpPr>
          <p:nvPr/>
        </p:nvSpPr>
        <p:spPr>
          <a:xfrm>
            <a:off x="10865863" y="647291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74E76F9-9C8E-25B0-369E-BD9CA5A7AD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42" y="167923"/>
            <a:ext cx="2320952" cy="115128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FE864F-8BE8-6AC7-23E0-371637837EE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036"/>
          <a:stretch>
            <a:fillRect/>
          </a:stretch>
        </p:blipFill>
        <p:spPr>
          <a:xfrm>
            <a:off x="125128" y="1774476"/>
            <a:ext cx="11781324" cy="416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56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">
            <a:extLst>
              <a:ext uri="{FF2B5EF4-FFF2-40B4-BE49-F238E27FC236}">
                <a16:creationId xmlns:a16="http://schemas.microsoft.com/office/drawing/2014/main" id="{0EFEC65A-9BFE-4FD3-B227-465D1027B225}"/>
              </a:ext>
            </a:extLst>
          </p:cNvPr>
          <p:cNvSpPr>
            <a:spLocks noGrp="1"/>
          </p:cNvSpPr>
          <p:nvPr/>
        </p:nvSpPr>
        <p:spPr>
          <a:xfrm>
            <a:off x="590550" y="6457950"/>
            <a:ext cx="61912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825" b="0">
                <a:solidFill>
                  <a:srgbClr val="DDECEF"/>
                </a:solidFill>
              </a:defRPr>
            </a:pPr>
            <a:r>
              <a:rPr sz="825" b="0">
                <a:solidFill>
                  <a:srgbClr val="DDECEF"/>
                </a:solidFill>
              </a:rPr>
              <a:t>Société de transport collectif de Pierre-De Saurel</a:t>
            </a:r>
          </a:p>
        </p:txBody>
      </p:sp>
      <p:sp>
        <p:nvSpPr>
          <p:cNvPr id="16" name="page-number">
            <a:extLst>
              <a:ext uri="{FF2B5EF4-FFF2-40B4-BE49-F238E27FC236}">
                <a16:creationId xmlns:a16="http://schemas.microsoft.com/office/drawing/2014/main" id="{688D9B81-B09C-DC38-3423-E785C4F1271D}"/>
              </a:ext>
            </a:extLst>
          </p:cNvPr>
          <p:cNvSpPr>
            <a:spLocks noGrp="1"/>
          </p:cNvSpPr>
          <p:nvPr/>
        </p:nvSpPr>
        <p:spPr>
          <a:xfrm>
            <a:off x="11001375" y="6505575"/>
            <a:ext cx="495300" cy="21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6000"/>
              </a:lnSpc>
              <a:buNone/>
              <a:defRPr sz="975" b="0">
                <a:solidFill>
                  <a:srgbClr val="60747A"/>
                </a:solidFill>
                <a:latin typeface="Calibri"/>
                <a:ea typeface="Calibri"/>
                <a:cs typeface="Calibri"/>
              </a:defRPr>
            </a:pPr>
            <a:r>
              <a:rPr sz="975" b="0">
                <a:solidFill>
                  <a:srgbClr val="60747A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  <p:sp>
        <p:nvSpPr>
          <p:cNvPr id="3" name="section">
            <a:extLst>
              <a:ext uri="{FF2B5EF4-FFF2-40B4-BE49-F238E27FC236}">
                <a16:creationId xmlns:a16="http://schemas.microsoft.com/office/drawing/2014/main" id="{91FB90D9-6A38-5BCE-8574-14F06F6DBB8B}"/>
              </a:ext>
            </a:extLst>
          </p:cNvPr>
          <p:cNvSpPr>
            <a:spLocks noGrp="1"/>
          </p:cNvSpPr>
          <p:nvPr/>
        </p:nvSpPr>
        <p:spPr>
          <a:xfrm>
            <a:off x="369239" y="200025"/>
            <a:ext cx="4381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lnSpc>
                <a:spcPct val="106000"/>
              </a:lnSpc>
              <a:defRPr sz="1050" b="1">
                <a:solidFill>
                  <a:srgbClr val="4B858E"/>
                </a:solidFill>
                <a:latin typeface="Calibri"/>
                <a:ea typeface="Calibri"/>
                <a:cs typeface="Calibri"/>
              </a:defRPr>
            </a:pPr>
            <a:r>
              <a:rPr lang="fr-CA" sz="1050" b="1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Sommet climat – 15 octobre 2026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161BE3A-CCB6-F4DA-CBA6-20F2F14E8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442" y="167923"/>
            <a:ext cx="2320952" cy="1151289"/>
          </a:xfrm>
          <a:prstGeom prst="rect">
            <a:avLst/>
          </a:prstGeom>
        </p:spPr>
      </p:pic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89A92000-2C08-11A1-6E7D-870E6447574C}"/>
              </a:ext>
            </a:extLst>
          </p:cNvPr>
          <p:cNvCxnSpPr>
            <a:cxnSpLocks/>
          </p:cNvCxnSpPr>
          <p:nvPr/>
        </p:nvCxnSpPr>
        <p:spPr>
          <a:xfrm>
            <a:off x="678034" y="3870697"/>
            <a:ext cx="6076335" cy="285820"/>
          </a:xfrm>
          <a:prstGeom prst="bentConnector3">
            <a:avLst>
              <a:gd name="adj1" fmla="val 92718"/>
            </a:avLst>
          </a:prstGeom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ZoneTexte 33">
            <a:extLst>
              <a:ext uri="{FF2B5EF4-FFF2-40B4-BE49-F238E27FC236}">
                <a16:creationId xmlns:a16="http://schemas.microsoft.com/office/drawing/2014/main" id="{08C5314A-C688-2B30-3925-A8F19C9CAE21}"/>
              </a:ext>
            </a:extLst>
          </p:cNvPr>
          <p:cNvSpPr txBox="1"/>
          <p:nvPr/>
        </p:nvSpPr>
        <p:spPr>
          <a:xfrm>
            <a:off x="721356" y="4441048"/>
            <a:ext cx="553556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8800" dirty="0">
                <a:solidFill>
                  <a:srgbClr val="DE8535"/>
                </a:solidFill>
              </a:rPr>
              <a:t>Merci!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CE61FB5-3C18-583F-EAC0-713EC94D9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F479F38-58C5-2F7D-404E-1A46D89AAC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0705" y="5711853"/>
            <a:ext cx="2316681" cy="114614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974B7A-5E93-2D69-27B2-A4B072AD35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50" y="314325"/>
            <a:ext cx="4383404" cy="29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9741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444</Words>
  <Application>Microsoft Office PowerPoint</Application>
  <DocSecurity>0</DocSecurity>
  <PresentationFormat>Widescreen</PresentationFormat>
  <Paragraphs>78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ChatGPT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sberthiaume@stcpierredesaurel.ca</dc:creator>
  <cp:lastModifiedBy>Simon Berthiaume</cp:lastModifiedBy>
  <cp:revision>3</cp:revision>
  <dcterms:created xsi:type="dcterms:W3CDTF">2026-10-12T21:47:04Z</dcterms:created>
  <dcterms:modified xsi:type="dcterms:W3CDTF">2026-10-19T14:29:15Z</dcterms:modified>
</cp:coreProperties>
</file>