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34"/>
  </p:notesMasterIdLst>
  <p:sldIdLst>
    <p:sldId id="256" r:id="rId6"/>
    <p:sldId id="261" r:id="rId7"/>
    <p:sldId id="268" r:id="rId8"/>
    <p:sldId id="260" r:id="rId9"/>
    <p:sldId id="262" r:id="rId10"/>
    <p:sldId id="263" r:id="rId11"/>
    <p:sldId id="267" r:id="rId12"/>
    <p:sldId id="264" r:id="rId13"/>
    <p:sldId id="265" r:id="rId14"/>
    <p:sldId id="277" r:id="rId15"/>
    <p:sldId id="278" r:id="rId16"/>
    <p:sldId id="279" r:id="rId17"/>
    <p:sldId id="281" r:id="rId18"/>
    <p:sldId id="266" r:id="rId19"/>
    <p:sldId id="269" r:id="rId20"/>
    <p:sldId id="285" r:id="rId21"/>
    <p:sldId id="270" r:id="rId22"/>
    <p:sldId id="271" r:id="rId23"/>
    <p:sldId id="272" r:id="rId24"/>
    <p:sldId id="286" r:id="rId25"/>
    <p:sldId id="274" r:id="rId26"/>
    <p:sldId id="275" r:id="rId27"/>
    <p:sldId id="276" r:id="rId28"/>
    <p:sldId id="258" r:id="rId29"/>
    <p:sldId id="259" r:id="rId30"/>
    <p:sldId id="282" r:id="rId31"/>
    <p:sldId id="283" r:id="rId32"/>
    <p:sldId id="284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3DD"/>
    <a:srgbClr val="9CC1E7"/>
    <a:srgbClr val="29363A"/>
    <a:srgbClr val="E9465C"/>
    <a:srgbClr val="A5D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291" autoAdjust="0"/>
  </p:normalViewPr>
  <p:slideViewPr>
    <p:cSldViewPr snapToGrid="0">
      <p:cViewPr varScale="1">
        <p:scale>
          <a:sx n="66" d="100"/>
          <a:sy n="66" d="100"/>
        </p:scale>
        <p:origin x="2274" y="78"/>
      </p:cViewPr>
      <p:guideLst>
        <p:guide orient="horz" pos="41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F3717-7905-2A40-A24B-EEF79ADE2679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F95B7-A230-FF4A-8B14-AE3BEA5D93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00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13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51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79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68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2A283-3894-E825-BCF1-E5D1F1BD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BC36349-F839-8FE1-E3C9-F49D94A9D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ED247C-8BB7-3AA9-CE2C-5A9B008A0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88188E-FC34-2C9B-DFE6-8EF301C20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27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18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73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951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762E9-D69A-D2D6-D608-97E7E8E4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759316-AA49-72A9-D3A7-980F24AE3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45BCC9-CD30-5025-18CF-3E013765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FC20F6-FCE2-BFBB-27AD-BE2B360C3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49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594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024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533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C8F1-95F7-1CAB-68B4-4B00C0432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C9356E-F5FE-1108-E3A6-4338504F9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8A6AB0-9E06-C7CE-F697-1D39F8ED1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62280F-B75F-75F2-C80D-DC2AF9771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6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61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67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360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48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43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86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F95B7-A230-FF4A-8B14-AE3BEA5D931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86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8FAEE-B7C1-5C70-1178-AF011A53A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F3DB55-46C3-59A9-12B4-96D1DBD05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32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C631A8-19E4-8E8F-F862-0DE36A80B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0C6F79-8775-5BF9-47A5-8BAEF23DD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rgbClr val="29363A"/>
              </a:buClr>
              <a:defRPr/>
            </a:lvl2pPr>
            <a:lvl3pPr>
              <a:buClr>
                <a:srgbClr val="A5D3C5"/>
              </a:buClr>
              <a:defRPr/>
            </a:lvl3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E828FE-2BB0-4F46-AD1E-BBFF59D1F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977F04E-BBC4-034D-0591-DA0542661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rgbClr val="29363A"/>
              </a:buClr>
              <a:defRPr/>
            </a:lvl2pPr>
            <a:lvl3pPr>
              <a:buClr>
                <a:srgbClr val="A5D3C5"/>
              </a:buClr>
              <a:defRPr/>
            </a:lvl3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EA0A512-4537-E081-4630-28FBA14D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marL="715963" indent="-41275">
              <a:tabLst/>
              <a:defRPr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EC978D-E869-AC7B-9975-7EE1BFF40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662326" cy="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3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73D8550-639E-E30E-0C94-2208340F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marL="715963" indent="-41275">
              <a:tabLst/>
              <a:defRPr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8A89CC-6A62-5D2C-3570-253AC7697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662326" cy="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9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4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38D30-5735-8197-A6B4-8D796A96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D96165-0911-064D-40BE-35D5F4EE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FontTx/>
              <a:buBlip>
                <a:blip r:embed="rId2"/>
              </a:buBlip>
              <a:defRPr sz="3200"/>
            </a:lvl1pPr>
            <a:lvl2pPr>
              <a:buClr>
                <a:srgbClr val="29363A"/>
              </a:buClr>
              <a:defRPr sz="2800"/>
            </a:lvl2pPr>
            <a:lvl3pPr>
              <a:buClr>
                <a:srgbClr val="A5D3C5"/>
              </a:buCl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B0B615-78B8-AACE-6920-40F2F4B25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879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D838F-95E4-841D-3F29-F18E3598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715963" indent="-41275">
              <a:tabLst/>
              <a:defRPr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67203-36B2-FD04-EF2F-7F5C687EB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rgbClr val="29363A"/>
              </a:buClr>
              <a:defRPr/>
            </a:lvl2pPr>
            <a:lvl3pPr>
              <a:buClr>
                <a:srgbClr val="A5D3C5"/>
              </a:buClr>
              <a:defRPr/>
            </a:lvl3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8533D3-3600-3B09-A816-73729C089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662326" cy="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6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D115C-D290-225E-913A-E0EE0987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B86990-3390-33A7-D0CE-720AB694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0C6F36-1BB2-D5A0-1FCB-F449D388B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4933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045F1-0CB5-BD11-CBAD-84F65E14F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E12E59-CF4F-2A2D-41DB-9D818BED1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8078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C245B9-F50C-BF31-1306-481CF6E2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A79935-6130-852E-70EC-41721DEC99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777067" y="6339839"/>
            <a:ext cx="9414933" cy="527235"/>
          </a:xfrm>
          <a:prstGeom prst="rect">
            <a:avLst/>
          </a:prstGeom>
          <a:solidFill>
            <a:srgbClr val="A5D3C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19F63F-3A07-9B21-E987-23AA492306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570"/>
            <a:ext cx="8165806" cy="31685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451C88-F1C4-ED1A-37AB-3808B7682B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68224" y="6340589"/>
            <a:ext cx="5986272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Plan climat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FB392D-1A48-772A-6DF4-8CE100B8D2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39076" y="6443436"/>
            <a:ext cx="2777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pc="300">
                <a:solidFill>
                  <a:srgbClr val="29363A"/>
                </a:solidFill>
                <a:latin typeface="Archivo Medium" pitchFamily="2" charset="77"/>
                <a:cs typeface="Archivo Medium" pitchFamily="2" charset="77"/>
              </a:rPr>
              <a:t>mobilisation</a:t>
            </a:r>
            <a:r>
              <a:rPr lang="fr-FR" sz="1100" spc="30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fr-FR" sz="1100" spc="300">
                <a:solidFill>
                  <a:srgbClr val="E9465C"/>
                </a:solidFill>
                <a:latin typeface="Aptos Light" panose="020B0004020202020204" pitchFamily="34" charset="0"/>
              </a:rPr>
              <a:t>&amp;</a:t>
            </a:r>
            <a:r>
              <a:rPr lang="fr-FR" sz="1100" spc="30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  <a:r>
              <a:rPr lang="fr-FR" sz="1100" spc="300">
                <a:solidFill>
                  <a:srgbClr val="29363A"/>
                </a:solidFill>
                <a:latin typeface="Archivo Medium" pitchFamily="2" charset="77"/>
                <a:cs typeface="Archivo Medium" pitchFamily="2" charset="77"/>
              </a:rPr>
              <a:t>transition</a:t>
            </a:r>
            <a:r>
              <a:rPr lang="fr-FR" sz="1100" spc="300">
                <a:solidFill>
                  <a:schemeClr val="bg1"/>
                </a:solidFill>
                <a:latin typeface="Aptos Light" panose="020B0004020202020204" pitchFamily="34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F2E90D-4464-096F-6055-6750AD3E6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70" y="6335056"/>
            <a:ext cx="85200" cy="10131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604482-1447-6F46-AEFF-CD073E774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3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0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63A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41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FDAEC8-83FC-AC80-CD1B-40C152B31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75EAD7-3DC1-DCDF-2782-B15275F2F38F}"/>
              </a:ext>
            </a:extLst>
          </p:cNvPr>
          <p:cNvSpPr txBox="1"/>
          <p:nvPr/>
        </p:nvSpPr>
        <p:spPr>
          <a:xfrm>
            <a:off x="3248525" y="6448925"/>
            <a:ext cx="641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latin typeface="+mj-lt"/>
                <a:cs typeface="Segoe UI" panose="020B0502040204020203" pitchFamily="34" charset="0"/>
              </a:rPr>
              <a:t>Lancement de la démarche – 22 avril 2025, Sainte-Anne-de-Sorel</a:t>
            </a:r>
          </a:p>
        </p:txBody>
      </p:sp>
    </p:spTree>
    <p:extLst>
      <p:ext uri="{BB962C8B-B14F-4D97-AF65-F5344CB8AC3E}">
        <p14:creationId xmlns:p14="http://schemas.microsoft.com/office/powerpoint/2010/main" val="35813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1D35E48-1E46-E1F1-180E-961BA09A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>
                <a:solidFill>
                  <a:schemeClr val="tx1"/>
                </a:solidFill>
              </a:rPr>
              <a:t>Équipe de travail</a:t>
            </a:r>
          </a:p>
        </p:txBody>
      </p:sp>
      <p:pic>
        <p:nvPicPr>
          <p:cNvPr id="2" name="Image 1" descr="Une image contenant Visage humain, texte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743C5DB3-0C92-A03C-777E-7A88E57654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65" t="67270" r="33275"/>
          <a:stretch>
            <a:fillRect/>
          </a:stretch>
        </p:blipFill>
        <p:spPr>
          <a:xfrm>
            <a:off x="4389935" y="4415297"/>
            <a:ext cx="3469836" cy="138383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FCEB96A-2317-295F-940B-CD42DC62EC02}"/>
              </a:ext>
            </a:extLst>
          </p:cNvPr>
          <p:cNvGrpSpPr/>
          <p:nvPr/>
        </p:nvGrpSpPr>
        <p:grpSpPr>
          <a:xfrm>
            <a:off x="8193153" y="1502828"/>
            <a:ext cx="3508514" cy="4209223"/>
            <a:chOff x="9933080" y="1620078"/>
            <a:chExt cx="3508514" cy="4209223"/>
          </a:xfrm>
        </p:grpSpPr>
        <p:pic>
          <p:nvPicPr>
            <p:cNvPr id="7" name="Image 6" descr="Une image contenant Visage humain, texte, capture d’écran, personne&#10;&#10;Le contenu généré par l’IA peut être incorrect.">
              <a:extLst>
                <a:ext uri="{FF2B5EF4-FFF2-40B4-BE49-F238E27FC236}">
                  <a16:creationId xmlns:a16="http://schemas.microsoft.com/office/drawing/2014/main" id="{05ACC7E6-053B-1322-6C7F-F4BA6956C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840" t="33591"/>
            <a:stretch>
              <a:fillRect/>
            </a:stretch>
          </p:blipFill>
          <p:spPr>
            <a:xfrm>
              <a:off x="9933080" y="3021496"/>
              <a:ext cx="3469836" cy="2807805"/>
            </a:xfrm>
            <a:prstGeom prst="rect">
              <a:avLst/>
            </a:prstGeom>
          </p:spPr>
        </p:pic>
        <p:pic>
          <p:nvPicPr>
            <p:cNvPr id="3" name="Image 2" descr="Une image contenant Visage humain, texte, capture d’écran, personne&#10;&#10;Le contenu généré par l’IA peut être incorrect.">
              <a:extLst>
                <a:ext uri="{FF2B5EF4-FFF2-40B4-BE49-F238E27FC236}">
                  <a16:creationId xmlns:a16="http://schemas.microsoft.com/office/drawing/2014/main" id="{53BCCD61-D7AB-5ACC-91FD-E7104DD60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58" t="33204" r="33413" b="33650"/>
            <a:stretch>
              <a:fillRect/>
            </a:stretch>
          </p:blipFill>
          <p:spPr>
            <a:xfrm>
              <a:off x="9933080" y="1620078"/>
              <a:ext cx="3508514" cy="1401418"/>
            </a:xfrm>
            <a:prstGeom prst="rect">
              <a:avLst/>
            </a:prstGeom>
          </p:spPr>
        </p:pic>
      </p:grpSp>
      <p:pic>
        <p:nvPicPr>
          <p:cNvPr id="4" name="Image 3" descr="Une image contenant Visage humain, texte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78857847-A340-6600-9442-D96EFB9F42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840"/>
          <a:stretch>
            <a:fillRect/>
          </a:stretch>
        </p:blipFill>
        <p:spPr>
          <a:xfrm>
            <a:off x="595578" y="1502828"/>
            <a:ext cx="3469837" cy="4228065"/>
          </a:xfrm>
          <a:prstGeom prst="rect">
            <a:avLst/>
          </a:prstGeom>
        </p:spPr>
      </p:pic>
      <p:pic>
        <p:nvPicPr>
          <p:cNvPr id="5" name="Image 4" descr="Une image contenant Visage humain, texte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E900FAF0-9BFA-9A25-4762-23E76B7044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4" r="33328" b="66854"/>
          <a:stretch>
            <a:fillRect/>
          </a:stretch>
        </p:blipFill>
        <p:spPr>
          <a:xfrm>
            <a:off x="4330659" y="1502827"/>
            <a:ext cx="3597250" cy="14014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CF13D4-6DDB-A67A-615C-5A0AD0566304}"/>
              </a:ext>
            </a:extLst>
          </p:cNvPr>
          <p:cNvSpPr txBox="1"/>
          <p:nvPr/>
        </p:nvSpPr>
        <p:spPr>
          <a:xfrm>
            <a:off x="4449211" y="3087841"/>
            <a:ext cx="353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Jean-Martin Proulx, Sorel-Tracy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Chloé Beauchêne, Sorel-Tracy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/>
              <a:t>Alexandre Brouillard, MRC de Pierre-De Saurel</a:t>
            </a:r>
          </a:p>
        </p:txBody>
      </p:sp>
    </p:spTree>
    <p:extLst>
      <p:ext uri="{BB962C8B-B14F-4D97-AF65-F5344CB8AC3E}">
        <p14:creationId xmlns:p14="http://schemas.microsoft.com/office/powerpoint/2010/main" val="338690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753D46E-15C3-AB25-B401-655ACF01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Gouvernance – comité de pilotage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D5F373C-388A-9D17-8AAA-8AF8272C7650}"/>
              </a:ext>
            </a:extLst>
          </p:cNvPr>
          <p:cNvSpPr/>
          <p:nvPr/>
        </p:nvSpPr>
        <p:spPr>
          <a:xfrm>
            <a:off x="1511296" y="1690688"/>
            <a:ext cx="9169408" cy="2950421"/>
          </a:xfrm>
          <a:prstGeom prst="roundRect">
            <a:avLst/>
          </a:prstGeom>
          <a:solidFill>
            <a:srgbClr val="C1C3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fr-FR" sz="2200">
                <a:solidFill>
                  <a:schemeClr val="tx1"/>
                </a:solidFill>
                <a:latin typeface="Century Gothic" panose="020B0502020202020204" pitchFamily="34" charset="0"/>
              </a:rPr>
              <a:t>Quatre élus nommés par le conseil de la MRC : </a:t>
            </a:r>
          </a:p>
          <a:p>
            <a:pPr fontAlgn="base"/>
            <a:endParaRPr lang="fr-FR" sz="22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 b="1">
                <a:solidFill>
                  <a:schemeClr val="tx1"/>
                </a:solidFill>
              </a:rPr>
              <a:t>M. Vincent </a:t>
            </a:r>
            <a:r>
              <a:rPr lang="fr-CA" sz="2800" b="1" err="1">
                <a:solidFill>
                  <a:schemeClr val="tx1"/>
                </a:solidFill>
              </a:rPr>
              <a:t>Deguise</a:t>
            </a:r>
            <a:r>
              <a:rPr lang="fr-CA" sz="2800" b="1">
                <a:solidFill>
                  <a:schemeClr val="tx1"/>
                </a:solidFill>
              </a:rPr>
              <a:t> (Saint-Joseph-de-Sorel)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 b="1">
                <a:solidFill>
                  <a:schemeClr val="tx1"/>
                </a:solidFill>
              </a:rPr>
              <a:t>M. Michel </a:t>
            </a:r>
            <a:r>
              <a:rPr lang="fr-CA" sz="2800" b="1" err="1">
                <a:solidFill>
                  <a:schemeClr val="tx1"/>
                </a:solidFill>
              </a:rPr>
              <a:t>Péloquin</a:t>
            </a:r>
            <a:r>
              <a:rPr lang="fr-CA" sz="2800" b="1">
                <a:solidFill>
                  <a:schemeClr val="tx1"/>
                </a:solidFill>
              </a:rPr>
              <a:t> (Sainte-Anne-de-Sorel)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 b="1">
                <a:solidFill>
                  <a:schemeClr val="tx1"/>
                </a:solidFill>
              </a:rPr>
              <a:t>M. Patrick </a:t>
            </a:r>
            <a:r>
              <a:rPr lang="fr-CA" sz="2800" b="1" err="1">
                <a:solidFill>
                  <a:schemeClr val="tx1"/>
                </a:solidFill>
              </a:rPr>
              <a:t>Péloquin</a:t>
            </a:r>
            <a:r>
              <a:rPr lang="fr-CA" sz="2800" b="1">
                <a:solidFill>
                  <a:schemeClr val="tx1"/>
                </a:solidFill>
              </a:rPr>
              <a:t> (Sorel-Tracy)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fr-CA" sz="2800" b="1">
                <a:solidFill>
                  <a:schemeClr val="tx1"/>
                </a:solidFill>
              </a:rPr>
              <a:t>M. Richard Potvin (Saint-David)  </a:t>
            </a:r>
          </a:p>
          <a:p>
            <a:pPr>
              <a:spcAft>
                <a:spcPts val="1200"/>
              </a:spcAft>
            </a:pPr>
            <a:endParaRPr lang="fr-FR" sz="10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8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98DB2D4-BF10-EEEC-17BD-267CBEC8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Les objectifs de la démarche*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FAAC1A-87E1-10EA-BCAE-E0D2719CCF4D}"/>
              </a:ext>
            </a:extLst>
          </p:cNvPr>
          <p:cNvSpPr/>
          <p:nvPr/>
        </p:nvSpPr>
        <p:spPr>
          <a:xfrm>
            <a:off x="6284815" y="2327951"/>
            <a:ext cx="2637504" cy="3698047"/>
          </a:xfrm>
          <a:prstGeom prst="roundRect">
            <a:avLst/>
          </a:prstGeom>
          <a:solidFill>
            <a:srgbClr val="C1C3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73523CC-72B5-2DA6-E126-3202F08D781B}"/>
              </a:ext>
            </a:extLst>
          </p:cNvPr>
          <p:cNvSpPr/>
          <p:nvPr/>
        </p:nvSpPr>
        <p:spPr>
          <a:xfrm>
            <a:off x="9111135" y="2337477"/>
            <a:ext cx="2637504" cy="3688522"/>
          </a:xfrm>
          <a:prstGeom prst="roundRect">
            <a:avLst/>
          </a:prstGeom>
          <a:solidFill>
            <a:srgbClr val="C1C3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C3E8456-8F53-4330-DC9C-337BF6CCE4F1}"/>
              </a:ext>
            </a:extLst>
          </p:cNvPr>
          <p:cNvSpPr/>
          <p:nvPr/>
        </p:nvSpPr>
        <p:spPr>
          <a:xfrm>
            <a:off x="632177" y="2327951"/>
            <a:ext cx="2637504" cy="3698045"/>
          </a:xfrm>
          <a:prstGeom prst="roundRect">
            <a:avLst/>
          </a:prstGeom>
          <a:solidFill>
            <a:srgbClr val="C1C3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6945058-59C3-14D7-9511-CF9817FF2357}"/>
              </a:ext>
            </a:extLst>
          </p:cNvPr>
          <p:cNvSpPr/>
          <p:nvPr/>
        </p:nvSpPr>
        <p:spPr>
          <a:xfrm>
            <a:off x="3444360" y="2327952"/>
            <a:ext cx="2637504" cy="3698046"/>
          </a:xfrm>
          <a:prstGeom prst="roundRect">
            <a:avLst/>
          </a:prstGeom>
          <a:solidFill>
            <a:srgbClr val="C1C3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E525B5-A434-1152-8A1B-76C0690D781A}"/>
              </a:ext>
            </a:extLst>
          </p:cNvPr>
          <p:cNvSpPr txBox="1"/>
          <p:nvPr/>
        </p:nvSpPr>
        <p:spPr>
          <a:xfrm flipH="1">
            <a:off x="618067" y="3210778"/>
            <a:ext cx="26516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/>
              <a:t> </a:t>
            </a:r>
            <a:r>
              <a:rPr lang="fr-CA" sz="2200" b="1"/>
              <a:t>COMPRENDRE</a:t>
            </a:r>
          </a:p>
          <a:p>
            <a:pPr algn="ctr"/>
            <a:r>
              <a:rPr lang="fr-CA" sz="2200" b="1"/>
              <a:t>GRÂCE À LA SCIENCE ET LA MÉMOIRE COLLECTIVE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1EE72B-5F1A-C97A-6343-BC4AD6BBF62C}"/>
              </a:ext>
            </a:extLst>
          </p:cNvPr>
          <p:cNvSpPr txBox="1"/>
          <p:nvPr/>
        </p:nvSpPr>
        <p:spPr>
          <a:xfrm flipH="1">
            <a:off x="3458493" y="3210778"/>
            <a:ext cx="2637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/>
              <a:t> </a:t>
            </a:r>
            <a:r>
              <a:rPr lang="fr-CA" sz="2200" b="1"/>
              <a:t>MOBILISER POUR FAVORISER LA COLLABORATION ET L’ADHÉSION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7460C0-17AF-6528-080D-405943D3D070}"/>
              </a:ext>
            </a:extLst>
          </p:cNvPr>
          <p:cNvSpPr txBox="1"/>
          <p:nvPr/>
        </p:nvSpPr>
        <p:spPr>
          <a:xfrm flipH="1">
            <a:off x="6328799" y="3210778"/>
            <a:ext cx="26375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/>
              <a:t>PRIORISER DES ACTIONS RÉALISTES, ANCRÉES DANS LE TERRITOIRE ET ARRIMÉES AVEC CE QUI EXISTE DÉJÀ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7BDA3F-7BA9-6917-3B03-1AE08495E2BF}"/>
              </a:ext>
            </a:extLst>
          </p:cNvPr>
          <p:cNvSpPr txBox="1"/>
          <p:nvPr/>
        </p:nvSpPr>
        <p:spPr>
          <a:xfrm flipH="1">
            <a:off x="9111110" y="3210778"/>
            <a:ext cx="2637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/>
              <a:t>FAIRE DU PLAN CLIMAT UNE COLONNE VERTÉBRALE EN MATIÈRE DE LUTTE AUX CHANGEMENTS CLIMATIQUES</a:t>
            </a:r>
            <a:endParaRPr lang="fr-CA" sz="1600">
              <a:latin typeface="Century Gothic" panose="020B0502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EFA6CC-C181-A410-D1D7-4730561B273C}"/>
              </a:ext>
            </a:extLst>
          </p:cNvPr>
          <p:cNvSpPr txBox="1"/>
          <p:nvPr/>
        </p:nvSpPr>
        <p:spPr>
          <a:xfrm>
            <a:off x="632177" y="1748900"/>
            <a:ext cx="109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/>
              <a:t>AUDACE | COHÉRENCE | ENGAGEMENT</a:t>
            </a:r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672C6951-5E17-8A99-A370-853287A242BD}"/>
              </a:ext>
            </a:extLst>
          </p:cNvPr>
          <p:cNvGrpSpPr/>
          <p:nvPr/>
        </p:nvGrpSpPr>
        <p:grpSpPr>
          <a:xfrm>
            <a:off x="7325360" y="2406702"/>
            <a:ext cx="645163" cy="633872"/>
            <a:chOff x="8588375" y="100013"/>
            <a:chExt cx="930276" cy="927101"/>
          </a:xfrm>
          <a:solidFill>
            <a:schemeClr val="tx1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10122AD-FFFF-0330-7B19-F6828AA5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750" y="187326"/>
              <a:ext cx="509588" cy="504825"/>
            </a:xfrm>
            <a:custGeom>
              <a:avLst/>
              <a:gdLst>
                <a:gd name="T0" fmla="*/ 7 w 134"/>
                <a:gd name="T1" fmla="*/ 133 h 133"/>
                <a:gd name="T2" fmla="*/ 3 w 134"/>
                <a:gd name="T3" fmla="*/ 131 h 133"/>
                <a:gd name="T4" fmla="*/ 3 w 134"/>
                <a:gd name="T5" fmla="*/ 123 h 133"/>
                <a:gd name="T6" fmla="*/ 123 w 134"/>
                <a:gd name="T7" fmla="*/ 3 h 133"/>
                <a:gd name="T8" fmla="*/ 131 w 134"/>
                <a:gd name="T9" fmla="*/ 3 h 133"/>
                <a:gd name="T10" fmla="*/ 131 w 134"/>
                <a:gd name="T11" fmla="*/ 11 h 133"/>
                <a:gd name="T12" fmla="*/ 11 w 134"/>
                <a:gd name="T13" fmla="*/ 131 h 133"/>
                <a:gd name="T14" fmla="*/ 7 w 134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33">
                  <a:moveTo>
                    <a:pt x="7" y="133"/>
                  </a:moveTo>
                  <a:cubicBezTo>
                    <a:pt x="5" y="133"/>
                    <a:pt x="4" y="132"/>
                    <a:pt x="3" y="131"/>
                  </a:cubicBezTo>
                  <a:cubicBezTo>
                    <a:pt x="0" y="129"/>
                    <a:pt x="0" y="125"/>
                    <a:pt x="3" y="12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5" y="0"/>
                    <a:pt x="129" y="0"/>
                    <a:pt x="131" y="3"/>
                  </a:cubicBezTo>
                  <a:cubicBezTo>
                    <a:pt x="134" y="5"/>
                    <a:pt x="134" y="9"/>
                    <a:pt x="131" y="1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2"/>
                    <a:pt x="9" y="133"/>
                    <a:pt x="7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01EA034-B0F0-C716-5B8B-2B9B32BFEF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4638" y="100013"/>
              <a:ext cx="354013" cy="346075"/>
            </a:xfrm>
            <a:custGeom>
              <a:avLst/>
              <a:gdLst>
                <a:gd name="T0" fmla="*/ 41 w 93"/>
                <a:gd name="T1" fmla="*/ 91 h 91"/>
                <a:gd name="T2" fmla="*/ 15 w 93"/>
                <a:gd name="T3" fmla="*/ 78 h 91"/>
                <a:gd name="T4" fmla="*/ 3 w 93"/>
                <a:gd name="T5" fmla="*/ 46 h 91"/>
                <a:gd name="T6" fmla="*/ 61 w 93"/>
                <a:gd name="T7" fmla="*/ 0 h 91"/>
                <a:gd name="T8" fmla="*/ 67 w 93"/>
                <a:gd name="T9" fmla="*/ 1 h 91"/>
                <a:gd name="T10" fmla="*/ 69 w 93"/>
                <a:gd name="T11" fmla="*/ 6 h 91"/>
                <a:gd name="T12" fmla="*/ 69 w 93"/>
                <a:gd name="T13" fmla="*/ 24 h 91"/>
                <a:gd name="T14" fmla="*/ 87 w 93"/>
                <a:gd name="T15" fmla="*/ 24 h 91"/>
                <a:gd name="T16" fmla="*/ 92 w 93"/>
                <a:gd name="T17" fmla="*/ 26 h 91"/>
                <a:gd name="T18" fmla="*/ 93 w 93"/>
                <a:gd name="T19" fmla="*/ 32 h 91"/>
                <a:gd name="T20" fmla="*/ 41 w 93"/>
                <a:gd name="T21" fmla="*/ 91 h 91"/>
                <a:gd name="T22" fmla="*/ 57 w 93"/>
                <a:gd name="T23" fmla="*/ 15 h 91"/>
                <a:gd name="T24" fmla="*/ 15 w 93"/>
                <a:gd name="T25" fmla="*/ 48 h 91"/>
                <a:gd name="T26" fmla="*/ 23 w 93"/>
                <a:gd name="T27" fmla="*/ 70 h 91"/>
                <a:gd name="T28" fmla="*/ 41 w 93"/>
                <a:gd name="T29" fmla="*/ 79 h 91"/>
                <a:gd name="T30" fmla="*/ 78 w 93"/>
                <a:gd name="T31" fmla="*/ 36 h 91"/>
                <a:gd name="T32" fmla="*/ 63 w 93"/>
                <a:gd name="T33" fmla="*/ 36 h 91"/>
                <a:gd name="T34" fmla="*/ 57 w 93"/>
                <a:gd name="T35" fmla="*/ 30 h 91"/>
                <a:gd name="T36" fmla="*/ 57 w 93"/>
                <a:gd name="T37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91">
                  <a:moveTo>
                    <a:pt x="41" y="91"/>
                  </a:moveTo>
                  <a:cubicBezTo>
                    <a:pt x="32" y="91"/>
                    <a:pt x="23" y="87"/>
                    <a:pt x="15" y="78"/>
                  </a:cubicBezTo>
                  <a:cubicBezTo>
                    <a:pt x="4" y="68"/>
                    <a:pt x="0" y="57"/>
                    <a:pt x="3" y="46"/>
                  </a:cubicBezTo>
                  <a:cubicBezTo>
                    <a:pt x="9" y="18"/>
                    <a:pt x="56" y="2"/>
                    <a:pt x="61" y="0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8" y="2"/>
                    <a:pt x="69" y="4"/>
                    <a:pt x="69" y="6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9" y="24"/>
                    <a:pt x="91" y="25"/>
                    <a:pt x="92" y="26"/>
                  </a:cubicBezTo>
                  <a:cubicBezTo>
                    <a:pt x="93" y="28"/>
                    <a:pt x="93" y="30"/>
                    <a:pt x="93" y="32"/>
                  </a:cubicBezTo>
                  <a:cubicBezTo>
                    <a:pt x="91" y="38"/>
                    <a:pt x="72" y="91"/>
                    <a:pt x="41" y="91"/>
                  </a:cubicBezTo>
                  <a:close/>
                  <a:moveTo>
                    <a:pt x="57" y="15"/>
                  </a:moveTo>
                  <a:cubicBezTo>
                    <a:pt x="42" y="21"/>
                    <a:pt x="18" y="33"/>
                    <a:pt x="15" y="48"/>
                  </a:cubicBezTo>
                  <a:cubicBezTo>
                    <a:pt x="13" y="55"/>
                    <a:pt x="16" y="62"/>
                    <a:pt x="23" y="70"/>
                  </a:cubicBezTo>
                  <a:cubicBezTo>
                    <a:pt x="29" y="76"/>
                    <a:pt x="35" y="79"/>
                    <a:pt x="41" y="79"/>
                  </a:cubicBezTo>
                  <a:cubicBezTo>
                    <a:pt x="57" y="79"/>
                    <a:pt x="72" y="53"/>
                    <a:pt x="78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0" y="36"/>
                    <a:pt x="57" y="33"/>
                    <a:pt x="57" y="30"/>
                  </a:cubicBezTo>
                  <a:lnTo>
                    <a:pt x="5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5978B221-6A17-AD11-7886-37F2D6455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142876"/>
              <a:ext cx="46038" cy="185738"/>
            </a:xfrm>
            <a:custGeom>
              <a:avLst/>
              <a:gdLst>
                <a:gd name="T0" fmla="*/ 6 w 12"/>
                <a:gd name="T1" fmla="*/ 49 h 49"/>
                <a:gd name="T2" fmla="*/ 0 w 12"/>
                <a:gd name="T3" fmla="*/ 43 h 49"/>
                <a:gd name="T4" fmla="*/ 0 w 12"/>
                <a:gd name="T5" fmla="*/ 6 h 49"/>
                <a:gd name="T6" fmla="*/ 6 w 12"/>
                <a:gd name="T7" fmla="*/ 0 h 49"/>
                <a:gd name="T8" fmla="*/ 12 w 12"/>
                <a:gd name="T9" fmla="*/ 6 h 49"/>
                <a:gd name="T10" fmla="*/ 12 w 12"/>
                <a:gd name="T11" fmla="*/ 43 h 49"/>
                <a:gd name="T12" fmla="*/ 6 w 12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9">
                  <a:moveTo>
                    <a:pt x="6" y="49"/>
                  </a:moveTo>
                  <a:cubicBezTo>
                    <a:pt x="3" y="49"/>
                    <a:pt x="0" y="46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6"/>
                    <a:pt x="9" y="49"/>
                    <a:pt x="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D8B39C16-F3FE-169E-5E78-2564319CB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75" y="882651"/>
              <a:ext cx="147638" cy="144463"/>
            </a:xfrm>
            <a:custGeom>
              <a:avLst/>
              <a:gdLst>
                <a:gd name="T0" fmla="*/ 7 w 39"/>
                <a:gd name="T1" fmla="*/ 38 h 38"/>
                <a:gd name="T2" fmla="*/ 3 w 39"/>
                <a:gd name="T3" fmla="*/ 36 h 38"/>
                <a:gd name="T4" fmla="*/ 3 w 39"/>
                <a:gd name="T5" fmla="*/ 28 h 38"/>
                <a:gd name="T6" fmla="*/ 29 w 39"/>
                <a:gd name="T7" fmla="*/ 2 h 38"/>
                <a:gd name="T8" fmla="*/ 37 w 39"/>
                <a:gd name="T9" fmla="*/ 2 h 38"/>
                <a:gd name="T10" fmla="*/ 37 w 39"/>
                <a:gd name="T11" fmla="*/ 10 h 38"/>
                <a:gd name="T12" fmla="*/ 11 w 39"/>
                <a:gd name="T13" fmla="*/ 36 h 38"/>
                <a:gd name="T14" fmla="*/ 7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7" y="38"/>
                  </a:moveTo>
                  <a:cubicBezTo>
                    <a:pt x="5" y="38"/>
                    <a:pt x="4" y="37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1" y="0"/>
                    <a:pt x="35" y="0"/>
                    <a:pt x="37" y="2"/>
                  </a:cubicBezTo>
                  <a:cubicBezTo>
                    <a:pt x="39" y="4"/>
                    <a:pt x="39" y="8"/>
                    <a:pt x="37" y="1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7"/>
                    <a:pt x="9" y="38"/>
                    <a:pt x="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17BF893-3FAC-AA20-9F71-CDFE1D368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882651"/>
              <a:ext cx="147638" cy="144463"/>
            </a:xfrm>
            <a:custGeom>
              <a:avLst/>
              <a:gdLst>
                <a:gd name="T0" fmla="*/ 32 w 39"/>
                <a:gd name="T1" fmla="*/ 38 h 38"/>
                <a:gd name="T2" fmla="*/ 28 w 39"/>
                <a:gd name="T3" fmla="*/ 36 h 38"/>
                <a:gd name="T4" fmla="*/ 2 w 39"/>
                <a:gd name="T5" fmla="*/ 10 h 38"/>
                <a:gd name="T6" fmla="*/ 2 w 39"/>
                <a:gd name="T7" fmla="*/ 2 h 38"/>
                <a:gd name="T8" fmla="*/ 10 w 39"/>
                <a:gd name="T9" fmla="*/ 2 h 38"/>
                <a:gd name="T10" fmla="*/ 36 w 39"/>
                <a:gd name="T11" fmla="*/ 28 h 38"/>
                <a:gd name="T12" fmla="*/ 36 w 39"/>
                <a:gd name="T13" fmla="*/ 36 h 38"/>
                <a:gd name="T14" fmla="*/ 32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32" y="38"/>
                  </a:moveTo>
                  <a:cubicBezTo>
                    <a:pt x="30" y="38"/>
                    <a:pt x="29" y="37"/>
                    <a:pt x="28" y="3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4"/>
                    <a:pt x="36" y="36"/>
                  </a:cubicBezTo>
                  <a:cubicBezTo>
                    <a:pt x="35" y="37"/>
                    <a:pt x="34" y="38"/>
                    <a:pt x="3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550BC555-124E-52D3-965E-1094691FB1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0" y="312738"/>
              <a:ext cx="714375" cy="714375"/>
            </a:xfrm>
            <a:custGeom>
              <a:avLst/>
              <a:gdLst>
                <a:gd name="T0" fmla="*/ 94 w 188"/>
                <a:gd name="T1" fmla="*/ 188 h 188"/>
                <a:gd name="T2" fmla="*/ 0 w 188"/>
                <a:gd name="T3" fmla="*/ 94 h 188"/>
                <a:gd name="T4" fmla="*/ 94 w 188"/>
                <a:gd name="T5" fmla="*/ 0 h 188"/>
                <a:gd name="T6" fmla="*/ 188 w 188"/>
                <a:gd name="T7" fmla="*/ 94 h 188"/>
                <a:gd name="T8" fmla="*/ 94 w 188"/>
                <a:gd name="T9" fmla="*/ 188 h 188"/>
                <a:gd name="T10" fmla="*/ 94 w 188"/>
                <a:gd name="T11" fmla="*/ 12 h 188"/>
                <a:gd name="T12" fmla="*/ 12 w 188"/>
                <a:gd name="T13" fmla="*/ 94 h 188"/>
                <a:gd name="T14" fmla="*/ 94 w 188"/>
                <a:gd name="T15" fmla="*/ 176 h 188"/>
                <a:gd name="T16" fmla="*/ 176 w 188"/>
                <a:gd name="T17" fmla="*/ 94 h 188"/>
                <a:gd name="T18" fmla="*/ 94 w 188"/>
                <a:gd name="T19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88">
                  <a:moveTo>
                    <a:pt x="94" y="188"/>
                  </a:moveTo>
                  <a:cubicBezTo>
                    <a:pt x="42" y="188"/>
                    <a:pt x="0" y="146"/>
                    <a:pt x="0" y="94"/>
                  </a:cubicBezTo>
                  <a:cubicBezTo>
                    <a:pt x="0" y="42"/>
                    <a:pt x="42" y="0"/>
                    <a:pt x="94" y="0"/>
                  </a:cubicBezTo>
                  <a:cubicBezTo>
                    <a:pt x="146" y="0"/>
                    <a:pt x="188" y="42"/>
                    <a:pt x="188" y="94"/>
                  </a:cubicBezTo>
                  <a:cubicBezTo>
                    <a:pt x="188" y="146"/>
                    <a:pt x="146" y="188"/>
                    <a:pt x="94" y="188"/>
                  </a:cubicBezTo>
                  <a:close/>
                  <a:moveTo>
                    <a:pt x="94" y="12"/>
                  </a:moveTo>
                  <a:cubicBezTo>
                    <a:pt x="49" y="12"/>
                    <a:pt x="12" y="49"/>
                    <a:pt x="12" y="94"/>
                  </a:cubicBezTo>
                  <a:cubicBezTo>
                    <a:pt x="12" y="139"/>
                    <a:pt x="49" y="176"/>
                    <a:pt x="94" y="176"/>
                  </a:cubicBezTo>
                  <a:cubicBezTo>
                    <a:pt x="139" y="176"/>
                    <a:pt x="176" y="139"/>
                    <a:pt x="176" y="94"/>
                  </a:cubicBezTo>
                  <a:cubicBezTo>
                    <a:pt x="176" y="49"/>
                    <a:pt x="139" y="12"/>
                    <a:pt x="9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64E5C00-5035-E59E-7135-8368AF19D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788" y="434976"/>
              <a:ext cx="469900" cy="469900"/>
            </a:xfrm>
            <a:custGeom>
              <a:avLst/>
              <a:gdLst>
                <a:gd name="T0" fmla="*/ 62 w 124"/>
                <a:gd name="T1" fmla="*/ 124 h 124"/>
                <a:gd name="T2" fmla="*/ 0 w 124"/>
                <a:gd name="T3" fmla="*/ 62 h 124"/>
                <a:gd name="T4" fmla="*/ 62 w 124"/>
                <a:gd name="T5" fmla="*/ 0 h 124"/>
                <a:gd name="T6" fmla="*/ 124 w 124"/>
                <a:gd name="T7" fmla="*/ 62 h 124"/>
                <a:gd name="T8" fmla="*/ 62 w 124"/>
                <a:gd name="T9" fmla="*/ 124 h 124"/>
                <a:gd name="T10" fmla="*/ 62 w 124"/>
                <a:gd name="T11" fmla="*/ 12 h 124"/>
                <a:gd name="T12" fmla="*/ 12 w 124"/>
                <a:gd name="T13" fmla="*/ 62 h 124"/>
                <a:gd name="T14" fmla="*/ 62 w 124"/>
                <a:gd name="T15" fmla="*/ 112 h 124"/>
                <a:gd name="T16" fmla="*/ 112 w 124"/>
                <a:gd name="T17" fmla="*/ 62 h 124"/>
                <a:gd name="T18" fmla="*/ 62 w 124"/>
                <a:gd name="T19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4">
                  <a:moveTo>
                    <a:pt x="62" y="124"/>
                  </a:moveTo>
                  <a:cubicBezTo>
                    <a:pt x="28" y="124"/>
                    <a:pt x="0" y="96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4" y="28"/>
                    <a:pt x="124" y="62"/>
                  </a:cubicBezTo>
                  <a:cubicBezTo>
                    <a:pt x="124" y="96"/>
                    <a:pt x="96" y="124"/>
                    <a:pt x="62" y="124"/>
                  </a:cubicBezTo>
                  <a:close/>
                  <a:moveTo>
                    <a:pt x="62" y="12"/>
                  </a:moveTo>
                  <a:cubicBezTo>
                    <a:pt x="34" y="12"/>
                    <a:pt x="12" y="34"/>
                    <a:pt x="12" y="62"/>
                  </a:cubicBezTo>
                  <a:cubicBezTo>
                    <a:pt x="12" y="90"/>
                    <a:pt x="34" y="112"/>
                    <a:pt x="62" y="112"/>
                  </a:cubicBezTo>
                  <a:cubicBezTo>
                    <a:pt x="90" y="112"/>
                    <a:pt x="112" y="90"/>
                    <a:pt x="112" y="62"/>
                  </a:cubicBezTo>
                  <a:cubicBezTo>
                    <a:pt x="112" y="34"/>
                    <a:pt x="90" y="12"/>
                    <a:pt x="6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4A45C32E-8218-DF7F-D414-AD5A79A9A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4438" y="555626"/>
              <a:ext cx="228600" cy="228600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BA924A50-BDF4-5B6E-7B4A-3081BB0FD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0638" y="631826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1">
            <a:extLst>
              <a:ext uri="{FF2B5EF4-FFF2-40B4-BE49-F238E27FC236}">
                <a16:creationId xmlns:a16="http://schemas.microsoft.com/office/drawing/2014/main" id="{BFC29BE8-4356-32CD-A444-6BF76E2B51B1}"/>
              </a:ext>
            </a:extLst>
          </p:cNvPr>
          <p:cNvGrpSpPr/>
          <p:nvPr/>
        </p:nvGrpSpPr>
        <p:grpSpPr>
          <a:xfrm>
            <a:off x="1607881" y="2424031"/>
            <a:ext cx="686096" cy="666664"/>
            <a:chOff x="8196263" y="4981575"/>
            <a:chExt cx="796925" cy="908050"/>
          </a:xfrm>
          <a:solidFill>
            <a:schemeClr val="tx1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524C283-45D6-2A53-EF19-41E81820D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6263" y="4981575"/>
              <a:ext cx="796925" cy="908050"/>
            </a:xfrm>
            <a:custGeom>
              <a:avLst/>
              <a:gdLst>
                <a:gd name="T0" fmla="*/ 666 w 907"/>
                <a:gd name="T1" fmla="*/ 33 h 1034"/>
                <a:gd name="T2" fmla="*/ 236 w 907"/>
                <a:gd name="T3" fmla="*/ 68 h 1034"/>
                <a:gd name="T4" fmla="*/ 77 w 907"/>
                <a:gd name="T5" fmla="*/ 272 h 1034"/>
                <a:gd name="T6" fmla="*/ 78 w 907"/>
                <a:gd name="T7" fmla="*/ 399 h 1034"/>
                <a:gd name="T8" fmla="*/ 81 w 907"/>
                <a:gd name="T9" fmla="*/ 411 h 1034"/>
                <a:gd name="T10" fmla="*/ 44 w 907"/>
                <a:gd name="T11" fmla="*/ 468 h 1034"/>
                <a:gd name="T12" fmla="*/ 16 w 907"/>
                <a:gd name="T13" fmla="*/ 509 h 1034"/>
                <a:gd name="T14" fmla="*/ 16 w 907"/>
                <a:gd name="T15" fmla="*/ 510 h 1034"/>
                <a:gd name="T16" fmla="*/ 42 w 907"/>
                <a:gd name="T17" fmla="*/ 624 h 1034"/>
                <a:gd name="T18" fmla="*/ 57 w 907"/>
                <a:gd name="T19" fmla="*/ 677 h 1034"/>
                <a:gd name="T20" fmla="*/ 86 w 907"/>
                <a:gd name="T21" fmla="*/ 749 h 1034"/>
                <a:gd name="T22" fmla="*/ 85 w 907"/>
                <a:gd name="T23" fmla="*/ 800 h 1034"/>
                <a:gd name="T24" fmla="*/ 195 w 907"/>
                <a:gd name="T25" fmla="*/ 892 h 1034"/>
                <a:gd name="T26" fmla="*/ 281 w 907"/>
                <a:gd name="T27" fmla="*/ 958 h 1034"/>
                <a:gd name="T28" fmla="*/ 713 w 907"/>
                <a:gd name="T29" fmla="*/ 1034 h 1034"/>
                <a:gd name="T30" fmla="*/ 791 w 907"/>
                <a:gd name="T31" fmla="*/ 940 h 1034"/>
                <a:gd name="T32" fmla="*/ 766 w 907"/>
                <a:gd name="T33" fmla="*/ 735 h 1034"/>
                <a:gd name="T34" fmla="*/ 896 w 907"/>
                <a:gd name="T35" fmla="*/ 481 h 1034"/>
                <a:gd name="T36" fmla="*/ 814 w 907"/>
                <a:gd name="T37" fmla="*/ 136 h 1034"/>
                <a:gd name="T38" fmla="*/ 723 w 907"/>
                <a:gd name="T39" fmla="*/ 699 h 1034"/>
                <a:gd name="T40" fmla="*/ 736 w 907"/>
                <a:gd name="T41" fmla="*/ 949 h 1034"/>
                <a:gd name="T42" fmla="*/ 713 w 907"/>
                <a:gd name="T43" fmla="*/ 978 h 1034"/>
                <a:gd name="T44" fmla="*/ 337 w 907"/>
                <a:gd name="T45" fmla="*/ 955 h 1034"/>
                <a:gd name="T46" fmla="*/ 300 w 907"/>
                <a:gd name="T47" fmla="*/ 814 h 1034"/>
                <a:gd name="T48" fmla="*/ 195 w 907"/>
                <a:gd name="T49" fmla="*/ 837 h 1034"/>
                <a:gd name="T50" fmla="*/ 116 w 907"/>
                <a:gd name="T51" fmla="*/ 697 h 1034"/>
                <a:gd name="T52" fmla="*/ 126 w 907"/>
                <a:gd name="T53" fmla="*/ 655 h 1034"/>
                <a:gd name="T54" fmla="*/ 99 w 907"/>
                <a:gd name="T55" fmla="*/ 640 h 1034"/>
                <a:gd name="T56" fmla="*/ 108 w 907"/>
                <a:gd name="T57" fmla="*/ 598 h 1034"/>
                <a:gd name="T58" fmla="*/ 75 w 907"/>
                <a:gd name="T59" fmla="*/ 579 h 1034"/>
                <a:gd name="T60" fmla="*/ 63 w 907"/>
                <a:gd name="T61" fmla="*/ 539 h 1034"/>
                <a:gd name="T62" fmla="*/ 128 w 907"/>
                <a:gd name="T63" fmla="*/ 440 h 1034"/>
                <a:gd name="T64" fmla="*/ 132 w 907"/>
                <a:gd name="T65" fmla="*/ 387 h 1034"/>
                <a:gd name="T66" fmla="*/ 131 w 907"/>
                <a:gd name="T67" fmla="*/ 286 h 1034"/>
                <a:gd name="T68" fmla="*/ 841 w 907"/>
                <a:gd name="T69" fmla="*/ 473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7" h="1034">
                  <a:moveTo>
                    <a:pt x="814" y="136"/>
                  </a:moveTo>
                  <a:cubicBezTo>
                    <a:pt x="775" y="91"/>
                    <a:pt x="726" y="56"/>
                    <a:pt x="666" y="33"/>
                  </a:cubicBezTo>
                  <a:cubicBezTo>
                    <a:pt x="613" y="11"/>
                    <a:pt x="552" y="0"/>
                    <a:pt x="490" y="0"/>
                  </a:cubicBezTo>
                  <a:cubicBezTo>
                    <a:pt x="399" y="0"/>
                    <a:pt x="308" y="24"/>
                    <a:pt x="236" y="68"/>
                  </a:cubicBezTo>
                  <a:cubicBezTo>
                    <a:pt x="196" y="92"/>
                    <a:pt x="163" y="120"/>
                    <a:pt x="137" y="153"/>
                  </a:cubicBezTo>
                  <a:cubicBezTo>
                    <a:pt x="108" y="189"/>
                    <a:pt x="88" y="229"/>
                    <a:pt x="77" y="272"/>
                  </a:cubicBezTo>
                  <a:cubicBezTo>
                    <a:pt x="68" y="310"/>
                    <a:pt x="67" y="352"/>
                    <a:pt x="75" y="387"/>
                  </a:cubicBezTo>
                  <a:cubicBezTo>
                    <a:pt x="78" y="399"/>
                    <a:pt x="78" y="399"/>
                    <a:pt x="78" y="399"/>
                  </a:cubicBezTo>
                  <a:cubicBezTo>
                    <a:pt x="78" y="403"/>
                    <a:pt x="79" y="406"/>
                    <a:pt x="80" y="409"/>
                  </a:cubicBezTo>
                  <a:cubicBezTo>
                    <a:pt x="80" y="410"/>
                    <a:pt x="80" y="410"/>
                    <a:pt x="81" y="411"/>
                  </a:cubicBezTo>
                  <a:cubicBezTo>
                    <a:pt x="78" y="416"/>
                    <a:pt x="78" y="416"/>
                    <a:pt x="78" y="416"/>
                  </a:cubicBezTo>
                  <a:cubicBezTo>
                    <a:pt x="70" y="433"/>
                    <a:pt x="58" y="450"/>
                    <a:pt x="44" y="468"/>
                  </a:cubicBezTo>
                  <a:cubicBezTo>
                    <a:pt x="35" y="481"/>
                    <a:pt x="25" y="494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10"/>
                    <a:pt x="16" y="510"/>
                    <a:pt x="16" y="510"/>
                  </a:cubicBezTo>
                  <a:cubicBezTo>
                    <a:pt x="3" y="530"/>
                    <a:pt x="0" y="555"/>
                    <a:pt x="7" y="578"/>
                  </a:cubicBezTo>
                  <a:cubicBezTo>
                    <a:pt x="12" y="597"/>
                    <a:pt x="25" y="613"/>
                    <a:pt x="42" y="624"/>
                  </a:cubicBezTo>
                  <a:cubicBezTo>
                    <a:pt x="40" y="638"/>
                    <a:pt x="43" y="652"/>
                    <a:pt x="49" y="665"/>
                  </a:cubicBezTo>
                  <a:cubicBezTo>
                    <a:pt x="51" y="669"/>
                    <a:pt x="54" y="674"/>
                    <a:pt x="57" y="677"/>
                  </a:cubicBezTo>
                  <a:cubicBezTo>
                    <a:pt x="55" y="696"/>
                    <a:pt x="60" y="714"/>
                    <a:pt x="71" y="730"/>
                  </a:cubicBezTo>
                  <a:cubicBezTo>
                    <a:pt x="86" y="749"/>
                    <a:pt x="86" y="749"/>
                    <a:pt x="86" y="749"/>
                  </a:cubicBezTo>
                  <a:cubicBezTo>
                    <a:pt x="86" y="752"/>
                    <a:pt x="86" y="755"/>
                    <a:pt x="85" y="758"/>
                  </a:cubicBezTo>
                  <a:cubicBezTo>
                    <a:pt x="85" y="770"/>
                    <a:pt x="84" y="785"/>
                    <a:pt x="85" y="800"/>
                  </a:cubicBezTo>
                  <a:cubicBezTo>
                    <a:pt x="88" y="825"/>
                    <a:pt x="97" y="845"/>
                    <a:pt x="112" y="860"/>
                  </a:cubicBezTo>
                  <a:cubicBezTo>
                    <a:pt x="132" y="881"/>
                    <a:pt x="160" y="892"/>
                    <a:pt x="195" y="892"/>
                  </a:cubicBezTo>
                  <a:cubicBezTo>
                    <a:pt x="218" y="892"/>
                    <a:pt x="244" y="888"/>
                    <a:pt x="276" y="879"/>
                  </a:cubicBezTo>
                  <a:cubicBezTo>
                    <a:pt x="278" y="899"/>
                    <a:pt x="280" y="925"/>
                    <a:pt x="281" y="958"/>
                  </a:cubicBezTo>
                  <a:cubicBezTo>
                    <a:pt x="283" y="1000"/>
                    <a:pt x="318" y="1034"/>
                    <a:pt x="361" y="1034"/>
                  </a:cubicBezTo>
                  <a:cubicBezTo>
                    <a:pt x="713" y="1034"/>
                    <a:pt x="713" y="1034"/>
                    <a:pt x="713" y="1034"/>
                  </a:cubicBezTo>
                  <a:cubicBezTo>
                    <a:pt x="736" y="1034"/>
                    <a:pt x="759" y="1023"/>
                    <a:pt x="774" y="1005"/>
                  </a:cubicBezTo>
                  <a:cubicBezTo>
                    <a:pt x="789" y="987"/>
                    <a:pt x="795" y="963"/>
                    <a:pt x="791" y="940"/>
                  </a:cubicBezTo>
                  <a:cubicBezTo>
                    <a:pt x="759" y="759"/>
                    <a:pt x="759" y="759"/>
                    <a:pt x="759" y="759"/>
                  </a:cubicBezTo>
                  <a:cubicBezTo>
                    <a:pt x="758" y="751"/>
                    <a:pt x="760" y="742"/>
                    <a:pt x="766" y="735"/>
                  </a:cubicBezTo>
                  <a:cubicBezTo>
                    <a:pt x="792" y="704"/>
                    <a:pt x="821" y="668"/>
                    <a:pt x="845" y="625"/>
                  </a:cubicBezTo>
                  <a:cubicBezTo>
                    <a:pt x="872" y="578"/>
                    <a:pt x="888" y="531"/>
                    <a:pt x="896" y="481"/>
                  </a:cubicBezTo>
                  <a:cubicBezTo>
                    <a:pt x="907" y="410"/>
                    <a:pt x="905" y="344"/>
                    <a:pt x="890" y="285"/>
                  </a:cubicBezTo>
                  <a:cubicBezTo>
                    <a:pt x="876" y="228"/>
                    <a:pt x="850" y="178"/>
                    <a:pt x="814" y="136"/>
                  </a:cubicBezTo>
                  <a:close/>
                  <a:moveTo>
                    <a:pt x="841" y="473"/>
                  </a:moveTo>
                  <a:cubicBezTo>
                    <a:pt x="826" y="567"/>
                    <a:pt x="777" y="635"/>
                    <a:pt x="723" y="699"/>
                  </a:cubicBezTo>
                  <a:cubicBezTo>
                    <a:pt x="707" y="718"/>
                    <a:pt x="700" y="744"/>
                    <a:pt x="704" y="769"/>
                  </a:cubicBezTo>
                  <a:cubicBezTo>
                    <a:pt x="736" y="949"/>
                    <a:pt x="736" y="949"/>
                    <a:pt x="736" y="949"/>
                  </a:cubicBezTo>
                  <a:cubicBezTo>
                    <a:pt x="738" y="956"/>
                    <a:pt x="736" y="964"/>
                    <a:pt x="731" y="969"/>
                  </a:cubicBezTo>
                  <a:cubicBezTo>
                    <a:pt x="727" y="975"/>
                    <a:pt x="720" y="978"/>
                    <a:pt x="713" y="978"/>
                  </a:cubicBezTo>
                  <a:cubicBezTo>
                    <a:pt x="361" y="978"/>
                    <a:pt x="361" y="978"/>
                    <a:pt x="361" y="978"/>
                  </a:cubicBezTo>
                  <a:cubicBezTo>
                    <a:pt x="348" y="978"/>
                    <a:pt x="337" y="968"/>
                    <a:pt x="337" y="955"/>
                  </a:cubicBezTo>
                  <a:cubicBezTo>
                    <a:pt x="334" y="894"/>
                    <a:pt x="330" y="856"/>
                    <a:pt x="328" y="835"/>
                  </a:cubicBezTo>
                  <a:cubicBezTo>
                    <a:pt x="327" y="825"/>
                    <a:pt x="314" y="814"/>
                    <a:pt x="300" y="814"/>
                  </a:cubicBezTo>
                  <a:cubicBezTo>
                    <a:pt x="297" y="814"/>
                    <a:pt x="295" y="815"/>
                    <a:pt x="292" y="816"/>
                  </a:cubicBezTo>
                  <a:cubicBezTo>
                    <a:pt x="249" y="830"/>
                    <a:pt x="217" y="837"/>
                    <a:pt x="195" y="837"/>
                  </a:cubicBezTo>
                  <a:cubicBezTo>
                    <a:pt x="109" y="837"/>
                    <a:pt x="154" y="748"/>
                    <a:pt x="137" y="725"/>
                  </a:cubicBezTo>
                  <a:cubicBezTo>
                    <a:pt x="116" y="697"/>
                    <a:pt x="116" y="697"/>
                    <a:pt x="116" y="697"/>
                  </a:cubicBezTo>
                  <a:cubicBezTo>
                    <a:pt x="111" y="689"/>
                    <a:pt x="111" y="680"/>
                    <a:pt x="115" y="672"/>
                  </a:cubicBezTo>
                  <a:cubicBezTo>
                    <a:pt x="126" y="655"/>
                    <a:pt x="126" y="655"/>
                    <a:pt x="126" y="655"/>
                  </a:cubicBezTo>
                  <a:cubicBezTo>
                    <a:pt x="112" y="652"/>
                    <a:pt x="112" y="652"/>
                    <a:pt x="112" y="652"/>
                  </a:cubicBezTo>
                  <a:cubicBezTo>
                    <a:pt x="107" y="650"/>
                    <a:pt x="102" y="646"/>
                    <a:pt x="99" y="640"/>
                  </a:cubicBezTo>
                  <a:cubicBezTo>
                    <a:pt x="96" y="635"/>
                    <a:pt x="96" y="629"/>
                    <a:pt x="98" y="623"/>
                  </a:cubicBezTo>
                  <a:cubicBezTo>
                    <a:pt x="108" y="598"/>
                    <a:pt x="108" y="598"/>
                    <a:pt x="108" y="598"/>
                  </a:cubicBezTo>
                  <a:cubicBezTo>
                    <a:pt x="109" y="596"/>
                    <a:pt x="108" y="593"/>
                    <a:pt x="106" y="592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68" y="575"/>
                    <a:pt x="62" y="569"/>
                    <a:pt x="60" y="562"/>
                  </a:cubicBezTo>
                  <a:cubicBezTo>
                    <a:pt x="58" y="554"/>
                    <a:pt x="59" y="546"/>
                    <a:pt x="63" y="539"/>
                  </a:cubicBezTo>
                  <a:cubicBezTo>
                    <a:pt x="63" y="538"/>
                    <a:pt x="63" y="538"/>
                    <a:pt x="63" y="538"/>
                  </a:cubicBezTo>
                  <a:cubicBezTo>
                    <a:pt x="84" y="505"/>
                    <a:pt x="111" y="475"/>
                    <a:pt x="128" y="440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41" y="415"/>
                    <a:pt x="134" y="398"/>
                    <a:pt x="132" y="387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23" y="347"/>
                    <a:pt x="124" y="313"/>
                    <a:pt x="131" y="286"/>
                  </a:cubicBezTo>
                  <a:cubicBezTo>
                    <a:pt x="168" y="139"/>
                    <a:pt x="330" y="56"/>
                    <a:pt x="490" y="56"/>
                  </a:cubicBezTo>
                  <a:cubicBezTo>
                    <a:pt x="689" y="56"/>
                    <a:pt x="885" y="183"/>
                    <a:pt x="841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BD22C9E7-3BDF-9B5D-ED4E-D054773162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6313" y="5100638"/>
              <a:ext cx="296863" cy="295275"/>
            </a:xfrm>
            <a:custGeom>
              <a:avLst/>
              <a:gdLst>
                <a:gd name="T0" fmla="*/ 192 w 337"/>
                <a:gd name="T1" fmla="*/ 36 h 336"/>
                <a:gd name="T2" fmla="*/ 234 w 337"/>
                <a:gd name="T3" fmla="*/ 68 h 336"/>
                <a:gd name="T4" fmla="*/ 253 w 337"/>
                <a:gd name="T5" fmla="*/ 54 h 336"/>
                <a:gd name="T6" fmla="*/ 279 w 337"/>
                <a:gd name="T7" fmla="*/ 74 h 336"/>
                <a:gd name="T8" fmla="*/ 268 w 337"/>
                <a:gd name="T9" fmla="*/ 102 h 336"/>
                <a:gd name="T10" fmla="*/ 301 w 337"/>
                <a:gd name="T11" fmla="*/ 144 h 336"/>
                <a:gd name="T12" fmla="*/ 313 w 337"/>
                <a:gd name="T13" fmla="*/ 180 h 336"/>
                <a:gd name="T14" fmla="*/ 286 w 337"/>
                <a:gd name="T15" fmla="*/ 192 h 336"/>
                <a:gd name="T16" fmla="*/ 279 w 337"/>
                <a:gd name="T17" fmla="*/ 244 h 336"/>
                <a:gd name="T18" fmla="*/ 262 w 337"/>
                <a:gd name="T19" fmla="*/ 278 h 336"/>
                <a:gd name="T20" fmla="*/ 245 w 337"/>
                <a:gd name="T21" fmla="*/ 278 h 336"/>
                <a:gd name="T22" fmla="*/ 192 w 337"/>
                <a:gd name="T23" fmla="*/ 286 h 336"/>
                <a:gd name="T24" fmla="*/ 180 w 337"/>
                <a:gd name="T25" fmla="*/ 312 h 336"/>
                <a:gd name="T26" fmla="*/ 144 w 337"/>
                <a:gd name="T27" fmla="*/ 300 h 336"/>
                <a:gd name="T28" fmla="*/ 102 w 337"/>
                <a:gd name="T29" fmla="*/ 268 h 336"/>
                <a:gd name="T30" fmla="*/ 84 w 337"/>
                <a:gd name="T31" fmla="*/ 282 h 336"/>
                <a:gd name="T32" fmla="*/ 58 w 337"/>
                <a:gd name="T33" fmla="*/ 261 h 336"/>
                <a:gd name="T34" fmla="*/ 69 w 337"/>
                <a:gd name="T35" fmla="*/ 234 h 336"/>
                <a:gd name="T36" fmla="*/ 36 w 337"/>
                <a:gd name="T37" fmla="*/ 192 h 336"/>
                <a:gd name="T38" fmla="*/ 24 w 337"/>
                <a:gd name="T39" fmla="*/ 156 h 336"/>
                <a:gd name="T40" fmla="*/ 51 w 337"/>
                <a:gd name="T41" fmla="*/ 144 h 336"/>
                <a:gd name="T42" fmla="*/ 58 w 337"/>
                <a:gd name="T43" fmla="*/ 91 h 336"/>
                <a:gd name="T44" fmla="*/ 75 w 337"/>
                <a:gd name="T45" fmla="*/ 57 h 336"/>
                <a:gd name="T46" fmla="*/ 92 w 337"/>
                <a:gd name="T47" fmla="*/ 57 h 336"/>
                <a:gd name="T48" fmla="*/ 144 w 337"/>
                <a:gd name="T49" fmla="*/ 50 h 336"/>
                <a:gd name="T50" fmla="*/ 156 w 337"/>
                <a:gd name="T51" fmla="*/ 24 h 336"/>
                <a:gd name="T52" fmla="*/ 180 w 337"/>
                <a:gd name="T53" fmla="*/ 0 h 336"/>
                <a:gd name="T54" fmla="*/ 121 w 337"/>
                <a:gd name="T55" fmla="*/ 32 h 336"/>
                <a:gd name="T56" fmla="*/ 84 w 337"/>
                <a:gd name="T57" fmla="*/ 30 h 336"/>
                <a:gd name="T58" fmla="*/ 41 w 337"/>
                <a:gd name="T59" fmla="*/ 57 h 336"/>
                <a:gd name="T60" fmla="*/ 39 w 337"/>
                <a:gd name="T61" fmla="*/ 106 h 336"/>
                <a:gd name="T62" fmla="*/ 0 w 337"/>
                <a:gd name="T63" fmla="*/ 156 h 336"/>
                <a:gd name="T64" fmla="*/ 33 w 337"/>
                <a:gd name="T65" fmla="*/ 216 h 336"/>
                <a:gd name="T66" fmla="*/ 31 w 337"/>
                <a:gd name="T67" fmla="*/ 253 h 336"/>
                <a:gd name="T68" fmla="*/ 58 w 337"/>
                <a:gd name="T69" fmla="*/ 295 h 336"/>
                <a:gd name="T70" fmla="*/ 106 w 337"/>
                <a:gd name="T71" fmla="*/ 298 h 336"/>
                <a:gd name="T72" fmla="*/ 156 w 337"/>
                <a:gd name="T73" fmla="*/ 336 h 336"/>
                <a:gd name="T74" fmla="*/ 216 w 337"/>
                <a:gd name="T75" fmla="*/ 304 h 336"/>
                <a:gd name="T76" fmla="*/ 253 w 337"/>
                <a:gd name="T77" fmla="*/ 306 h 336"/>
                <a:gd name="T78" fmla="*/ 296 w 337"/>
                <a:gd name="T79" fmla="*/ 278 h 336"/>
                <a:gd name="T80" fmla="*/ 298 w 337"/>
                <a:gd name="T81" fmla="*/ 230 h 336"/>
                <a:gd name="T82" fmla="*/ 337 w 337"/>
                <a:gd name="T83" fmla="*/ 180 h 336"/>
                <a:gd name="T84" fmla="*/ 304 w 337"/>
                <a:gd name="T85" fmla="*/ 120 h 336"/>
                <a:gd name="T86" fmla="*/ 306 w 337"/>
                <a:gd name="T87" fmla="*/ 83 h 336"/>
                <a:gd name="T88" fmla="*/ 279 w 337"/>
                <a:gd name="T89" fmla="*/ 40 h 336"/>
                <a:gd name="T90" fmla="*/ 231 w 337"/>
                <a:gd name="T91" fmla="*/ 38 h 336"/>
                <a:gd name="T92" fmla="*/ 180 w 337"/>
                <a:gd name="T9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7" h="336">
                  <a:moveTo>
                    <a:pt x="180" y="24"/>
                  </a:moveTo>
                  <a:cubicBezTo>
                    <a:pt x="187" y="24"/>
                    <a:pt x="192" y="29"/>
                    <a:pt x="192" y="36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208" y="53"/>
                    <a:pt x="222" y="60"/>
                    <a:pt x="234" y="68"/>
                  </a:cubicBezTo>
                  <a:cubicBezTo>
                    <a:pt x="245" y="57"/>
                    <a:pt x="245" y="57"/>
                    <a:pt x="245" y="57"/>
                  </a:cubicBezTo>
                  <a:cubicBezTo>
                    <a:pt x="247" y="55"/>
                    <a:pt x="250" y="54"/>
                    <a:pt x="253" y="54"/>
                  </a:cubicBezTo>
                  <a:cubicBezTo>
                    <a:pt x="256" y="54"/>
                    <a:pt x="260" y="55"/>
                    <a:pt x="262" y="57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84" y="79"/>
                    <a:pt x="284" y="87"/>
                    <a:pt x="279" y="91"/>
                  </a:cubicBezTo>
                  <a:cubicBezTo>
                    <a:pt x="268" y="102"/>
                    <a:pt x="268" y="102"/>
                    <a:pt x="268" y="102"/>
                  </a:cubicBezTo>
                  <a:cubicBezTo>
                    <a:pt x="277" y="114"/>
                    <a:pt x="283" y="129"/>
                    <a:pt x="286" y="144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7" y="144"/>
                    <a:pt x="313" y="149"/>
                    <a:pt x="313" y="156"/>
                  </a:cubicBezTo>
                  <a:cubicBezTo>
                    <a:pt x="313" y="180"/>
                    <a:pt x="313" y="180"/>
                    <a:pt x="313" y="180"/>
                  </a:cubicBezTo>
                  <a:cubicBezTo>
                    <a:pt x="313" y="187"/>
                    <a:pt x="307" y="192"/>
                    <a:pt x="301" y="192"/>
                  </a:cubicBezTo>
                  <a:cubicBezTo>
                    <a:pt x="286" y="192"/>
                    <a:pt x="286" y="192"/>
                    <a:pt x="286" y="192"/>
                  </a:cubicBezTo>
                  <a:cubicBezTo>
                    <a:pt x="283" y="207"/>
                    <a:pt x="277" y="221"/>
                    <a:pt x="268" y="234"/>
                  </a:cubicBezTo>
                  <a:cubicBezTo>
                    <a:pt x="279" y="244"/>
                    <a:pt x="279" y="244"/>
                    <a:pt x="279" y="244"/>
                  </a:cubicBezTo>
                  <a:cubicBezTo>
                    <a:pt x="284" y="249"/>
                    <a:pt x="284" y="257"/>
                    <a:pt x="279" y="261"/>
                  </a:cubicBezTo>
                  <a:cubicBezTo>
                    <a:pt x="262" y="278"/>
                    <a:pt x="262" y="278"/>
                    <a:pt x="262" y="278"/>
                  </a:cubicBezTo>
                  <a:cubicBezTo>
                    <a:pt x="260" y="281"/>
                    <a:pt x="256" y="282"/>
                    <a:pt x="253" y="282"/>
                  </a:cubicBezTo>
                  <a:cubicBezTo>
                    <a:pt x="250" y="282"/>
                    <a:pt x="247" y="281"/>
                    <a:pt x="245" y="278"/>
                  </a:cubicBezTo>
                  <a:cubicBezTo>
                    <a:pt x="234" y="268"/>
                    <a:pt x="234" y="268"/>
                    <a:pt x="234" y="268"/>
                  </a:cubicBezTo>
                  <a:cubicBezTo>
                    <a:pt x="222" y="276"/>
                    <a:pt x="208" y="282"/>
                    <a:pt x="192" y="286"/>
                  </a:cubicBezTo>
                  <a:cubicBezTo>
                    <a:pt x="192" y="300"/>
                    <a:pt x="192" y="300"/>
                    <a:pt x="192" y="300"/>
                  </a:cubicBezTo>
                  <a:cubicBezTo>
                    <a:pt x="192" y="307"/>
                    <a:pt x="187" y="312"/>
                    <a:pt x="180" y="312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0" y="312"/>
                    <a:pt x="144" y="307"/>
                    <a:pt x="144" y="300"/>
                  </a:cubicBezTo>
                  <a:cubicBezTo>
                    <a:pt x="144" y="286"/>
                    <a:pt x="144" y="286"/>
                    <a:pt x="144" y="286"/>
                  </a:cubicBezTo>
                  <a:cubicBezTo>
                    <a:pt x="129" y="282"/>
                    <a:pt x="115" y="276"/>
                    <a:pt x="102" y="268"/>
                  </a:cubicBezTo>
                  <a:cubicBezTo>
                    <a:pt x="92" y="278"/>
                    <a:pt x="92" y="278"/>
                    <a:pt x="92" y="278"/>
                  </a:cubicBezTo>
                  <a:cubicBezTo>
                    <a:pt x="90" y="281"/>
                    <a:pt x="87" y="282"/>
                    <a:pt x="84" y="282"/>
                  </a:cubicBezTo>
                  <a:cubicBezTo>
                    <a:pt x="80" y="282"/>
                    <a:pt x="77" y="281"/>
                    <a:pt x="75" y="278"/>
                  </a:cubicBezTo>
                  <a:cubicBezTo>
                    <a:pt x="58" y="261"/>
                    <a:pt x="58" y="261"/>
                    <a:pt x="58" y="261"/>
                  </a:cubicBezTo>
                  <a:cubicBezTo>
                    <a:pt x="53" y="257"/>
                    <a:pt x="53" y="249"/>
                    <a:pt x="58" y="244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0" y="221"/>
                    <a:pt x="54" y="207"/>
                    <a:pt x="51" y="192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0" y="192"/>
                    <a:pt x="24" y="187"/>
                    <a:pt x="24" y="180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4" y="149"/>
                    <a:pt x="30" y="144"/>
                    <a:pt x="36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4" y="129"/>
                    <a:pt x="60" y="114"/>
                    <a:pt x="69" y="102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3" y="87"/>
                    <a:pt x="53" y="79"/>
                    <a:pt x="58" y="7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5"/>
                    <a:pt x="80" y="54"/>
                    <a:pt x="84" y="54"/>
                  </a:cubicBezTo>
                  <a:cubicBezTo>
                    <a:pt x="87" y="54"/>
                    <a:pt x="90" y="55"/>
                    <a:pt x="92" y="57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15" y="60"/>
                    <a:pt x="129" y="53"/>
                    <a:pt x="144" y="5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29"/>
                    <a:pt x="150" y="24"/>
                    <a:pt x="156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8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38" y="0"/>
                    <a:pt x="123" y="14"/>
                    <a:pt x="121" y="32"/>
                  </a:cubicBezTo>
                  <a:cubicBezTo>
                    <a:pt x="116" y="34"/>
                    <a:pt x="111" y="36"/>
                    <a:pt x="106" y="38"/>
                  </a:cubicBezTo>
                  <a:cubicBezTo>
                    <a:pt x="100" y="33"/>
                    <a:pt x="92" y="30"/>
                    <a:pt x="84" y="30"/>
                  </a:cubicBezTo>
                  <a:cubicBezTo>
                    <a:pt x="74" y="30"/>
                    <a:pt x="65" y="34"/>
                    <a:pt x="58" y="40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4" y="64"/>
                    <a:pt x="31" y="73"/>
                    <a:pt x="31" y="83"/>
                  </a:cubicBezTo>
                  <a:cubicBezTo>
                    <a:pt x="31" y="91"/>
                    <a:pt x="33" y="99"/>
                    <a:pt x="39" y="106"/>
                  </a:cubicBezTo>
                  <a:cubicBezTo>
                    <a:pt x="36" y="110"/>
                    <a:pt x="34" y="115"/>
                    <a:pt x="33" y="120"/>
                  </a:cubicBezTo>
                  <a:cubicBezTo>
                    <a:pt x="15" y="122"/>
                    <a:pt x="0" y="137"/>
                    <a:pt x="0" y="156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9"/>
                    <a:pt x="15" y="214"/>
                    <a:pt x="33" y="216"/>
                  </a:cubicBezTo>
                  <a:cubicBezTo>
                    <a:pt x="34" y="221"/>
                    <a:pt x="36" y="225"/>
                    <a:pt x="39" y="230"/>
                  </a:cubicBezTo>
                  <a:cubicBezTo>
                    <a:pt x="33" y="236"/>
                    <a:pt x="31" y="244"/>
                    <a:pt x="31" y="253"/>
                  </a:cubicBezTo>
                  <a:cubicBezTo>
                    <a:pt x="31" y="262"/>
                    <a:pt x="34" y="271"/>
                    <a:pt x="41" y="278"/>
                  </a:cubicBezTo>
                  <a:cubicBezTo>
                    <a:pt x="58" y="295"/>
                    <a:pt x="58" y="295"/>
                    <a:pt x="58" y="295"/>
                  </a:cubicBezTo>
                  <a:cubicBezTo>
                    <a:pt x="65" y="302"/>
                    <a:pt x="74" y="306"/>
                    <a:pt x="84" y="306"/>
                  </a:cubicBezTo>
                  <a:cubicBezTo>
                    <a:pt x="92" y="306"/>
                    <a:pt x="100" y="303"/>
                    <a:pt x="106" y="298"/>
                  </a:cubicBezTo>
                  <a:cubicBezTo>
                    <a:pt x="111" y="300"/>
                    <a:pt x="116" y="302"/>
                    <a:pt x="121" y="304"/>
                  </a:cubicBezTo>
                  <a:cubicBezTo>
                    <a:pt x="123" y="322"/>
                    <a:pt x="138" y="336"/>
                    <a:pt x="156" y="336"/>
                  </a:cubicBezTo>
                  <a:cubicBezTo>
                    <a:pt x="180" y="336"/>
                    <a:pt x="180" y="336"/>
                    <a:pt x="180" y="336"/>
                  </a:cubicBezTo>
                  <a:cubicBezTo>
                    <a:pt x="199" y="336"/>
                    <a:pt x="214" y="322"/>
                    <a:pt x="216" y="304"/>
                  </a:cubicBezTo>
                  <a:cubicBezTo>
                    <a:pt x="221" y="302"/>
                    <a:pt x="226" y="300"/>
                    <a:pt x="231" y="298"/>
                  </a:cubicBezTo>
                  <a:cubicBezTo>
                    <a:pt x="237" y="303"/>
                    <a:pt x="245" y="306"/>
                    <a:pt x="253" y="306"/>
                  </a:cubicBezTo>
                  <a:cubicBezTo>
                    <a:pt x="263" y="306"/>
                    <a:pt x="272" y="302"/>
                    <a:pt x="279" y="295"/>
                  </a:cubicBezTo>
                  <a:cubicBezTo>
                    <a:pt x="296" y="278"/>
                    <a:pt x="296" y="278"/>
                    <a:pt x="296" y="278"/>
                  </a:cubicBezTo>
                  <a:cubicBezTo>
                    <a:pt x="303" y="271"/>
                    <a:pt x="306" y="262"/>
                    <a:pt x="306" y="253"/>
                  </a:cubicBezTo>
                  <a:cubicBezTo>
                    <a:pt x="306" y="244"/>
                    <a:pt x="304" y="236"/>
                    <a:pt x="298" y="230"/>
                  </a:cubicBezTo>
                  <a:cubicBezTo>
                    <a:pt x="301" y="225"/>
                    <a:pt x="303" y="221"/>
                    <a:pt x="304" y="216"/>
                  </a:cubicBezTo>
                  <a:cubicBezTo>
                    <a:pt x="322" y="214"/>
                    <a:pt x="337" y="199"/>
                    <a:pt x="337" y="180"/>
                  </a:cubicBezTo>
                  <a:cubicBezTo>
                    <a:pt x="337" y="156"/>
                    <a:pt x="337" y="156"/>
                    <a:pt x="337" y="156"/>
                  </a:cubicBezTo>
                  <a:cubicBezTo>
                    <a:pt x="337" y="137"/>
                    <a:pt x="322" y="122"/>
                    <a:pt x="304" y="120"/>
                  </a:cubicBezTo>
                  <a:cubicBezTo>
                    <a:pt x="303" y="115"/>
                    <a:pt x="301" y="110"/>
                    <a:pt x="298" y="106"/>
                  </a:cubicBezTo>
                  <a:cubicBezTo>
                    <a:pt x="304" y="99"/>
                    <a:pt x="306" y="91"/>
                    <a:pt x="306" y="83"/>
                  </a:cubicBezTo>
                  <a:cubicBezTo>
                    <a:pt x="306" y="73"/>
                    <a:pt x="303" y="64"/>
                    <a:pt x="296" y="57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34"/>
                    <a:pt x="263" y="30"/>
                    <a:pt x="253" y="30"/>
                  </a:cubicBezTo>
                  <a:cubicBezTo>
                    <a:pt x="245" y="30"/>
                    <a:pt x="237" y="33"/>
                    <a:pt x="231" y="38"/>
                  </a:cubicBezTo>
                  <a:cubicBezTo>
                    <a:pt x="226" y="36"/>
                    <a:pt x="221" y="34"/>
                    <a:pt x="216" y="32"/>
                  </a:cubicBezTo>
                  <a:cubicBezTo>
                    <a:pt x="214" y="14"/>
                    <a:pt x="199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04D8562-E06A-C90E-A5AA-68DBF1BBD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5688" y="5180013"/>
              <a:ext cx="138113" cy="136525"/>
            </a:xfrm>
            <a:custGeom>
              <a:avLst/>
              <a:gdLst>
                <a:gd name="T0" fmla="*/ 78 w 157"/>
                <a:gd name="T1" fmla="*/ 156 h 156"/>
                <a:gd name="T2" fmla="*/ 0 w 157"/>
                <a:gd name="T3" fmla="*/ 78 h 156"/>
                <a:gd name="T4" fmla="*/ 78 w 157"/>
                <a:gd name="T5" fmla="*/ 0 h 156"/>
                <a:gd name="T6" fmla="*/ 157 w 157"/>
                <a:gd name="T7" fmla="*/ 78 h 156"/>
                <a:gd name="T8" fmla="*/ 78 w 157"/>
                <a:gd name="T9" fmla="*/ 156 h 156"/>
                <a:gd name="T10" fmla="*/ 78 w 157"/>
                <a:gd name="T11" fmla="*/ 12 h 156"/>
                <a:gd name="T12" fmla="*/ 12 w 157"/>
                <a:gd name="T13" fmla="*/ 78 h 156"/>
                <a:gd name="T14" fmla="*/ 78 w 157"/>
                <a:gd name="T15" fmla="*/ 144 h 156"/>
                <a:gd name="T16" fmla="*/ 145 w 157"/>
                <a:gd name="T17" fmla="*/ 78 h 156"/>
                <a:gd name="T18" fmla="*/ 78 w 15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8"/>
                  </a:cubicBezTo>
                  <a:cubicBezTo>
                    <a:pt x="157" y="121"/>
                    <a:pt x="122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5" y="114"/>
                    <a:pt x="145" y="78"/>
                  </a:cubicBezTo>
                  <a:cubicBezTo>
                    <a:pt x="145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84341BD-1157-C571-BDA7-04D4FCF6E8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7438" y="5211763"/>
              <a:ext cx="74613" cy="73025"/>
            </a:xfrm>
            <a:custGeom>
              <a:avLst/>
              <a:gdLst>
                <a:gd name="T0" fmla="*/ 42 w 85"/>
                <a:gd name="T1" fmla="*/ 84 h 84"/>
                <a:gd name="T2" fmla="*/ 0 w 85"/>
                <a:gd name="T3" fmla="*/ 42 h 84"/>
                <a:gd name="T4" fmla="*/ 42 w 85"/>
                <a:gd name="T5" fmla="*/ 0 h 84"/>
                <a:gd name="T6" fmla="*/ 85 w 85"/>
                <a:gd name="T7" fmla="*/ 42 h 84"/>
                <a:gd name="T8" fmla="*/ 42 w 85"/>
                <a:gd name="T9" fmla="*/ 84 h 84"/>
                <a:gd name="T10" fmla="*/ 42 w 85"/>
                <a:gd name="T11" fmla="*/ 12 h 84"/>
                <a:gd name="T12" fmla="*/ 12 w 85"/>
                <a:gd name="T13" fmla="*/ 42 h 84"/>
                <a:gd name="T14" fmla="*/ 42 w 85"/>
                <a:gd name="T15" fmla="*/ 72 h 84"/>
                <a:gd name="T16" fmla="*/ 73 w 85"/>
                <a:gd name="T17" fmla="*/ 42 h 84"/>
                <a:gd name="T18" fmla="*/ 42 w 85"/>
                <a:gd name="T19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65"/>
                    <a:pt x="66" y="84"/>
                    <a:pt x="42" y="84"/>
                  </a:cubicBezTo>
                  <a:close/>
                  <a:moveTo>
                    <a:pt x="42" y="12"/>
                  </a:moveTo>
                  <a:cubicBezTo>
                    <a:pt x="26" y="12"/>
                    <a:pt x="12" y="25"/>
                    <a:pt x="12" y="42"/>
                  </a:cubicBezTo>
                  <a:cubicBezTo>
                    <a:pt x="12" y="58"/>
                    <a:pt x="26" y="72"/>
                    <a:pt x="42" y="72"/>
                  </a:cubicBezTo>
                  <a:cubicBezTo>
                    <a:pt x="59" y="72"/>
                    <a:pt x="73" y="58"/>
                    <a:pt x="73" y="42"/>
                  </a:cubicBezTo>
                  <a:cubicBezTo>
                    <a:pt x="73" y="25"/>
                    <a:pt x="59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E034D1EB-2AC6-A55A-A870-FCAF9BDD6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6926" y="5081588"/>
              <a:ext cx="187325" cy="187325"/>
            </a:xfrm>
            <a:custGeom>
              <a:avLst/>
              <a:gdLst>
                <a:gd name="T0" fmla="*/ 121 w 213"/>
                <a:gd name="T1" fmla="*/ 23 h 213"/>
                <a:gd name="T2" fmla="*/ 148 w 213"/>
                <a:gd name="T3" fmla="*/ 44 h 213"/>
                <a:gd name="T4" fmla="*/ 160 w 213"/>
                <a:gd name="T5" fmla="*/ 35 h 213"/>
                <a:gd name="T6" fmla="*/ 176 w 213"/>
                <a:gd name="T7" fmla="*/ 48 h 213"/>
                <a:gd name="T8" fmla="*/ 170 w 213"/>
                <a:gd name="T9" fmla="*/ 65 h 213"/>
                <a:gd name="T10" fmla="*/ 190 w 213"/>
                <a:gd name="T11" fmla="*/ 92 h 213"/>
                <a:gd name="T12" fmla="*/ 198 w 213"/>
                <a:gd name="T13" fmla="*/ 115 h 213"/>
                <a:gd name="T14" fmla="*/ 181 w 213"/>
                <a:gd name="T15" fmla="*/ 122 h 213"/>
                <a:gd name="T16" fmla="*/ 176 w 213"/>
                <a:gd name="T17" fmla="*/ 155 h 213"/>
                <a:gd name="T18" fmla="*/ 165 w 213"/>
                <a:gd name="T19" fmla="*/ 177 h 213"/>
                <a:gd name="T20" fmla="*/ 155 w 213"/>
                <a:gd name="T21" fmla="*/ 177 h 213"/>
                <a:gd name="T22" fmla="*/ 121 w 213"/>
                <a:gd name="T23" fmla="*/ 182 h 213"/>
                <a:gd name="T24" fmla="*/ 114 w 213"/>
                <a:gd name="T25" fmla="*/ 198 h 213"/>
                <a:gd name="T26" fmla="*/ 91 w 213"/>
                <a:gd name="T27" fmla="*/ 191 h 213"/>
                <a:gd name="T28" fmla="*/ 64 w 213"/>
                <a:gd name="T29" fmla="*/ 170 h 213"/>
                <a:gd name="T30" fmla="*/ 52 w 213"/>
                <a:gd name="T31" fmla="*/ 179 h 213"/>
                <a:gd name="T32" fmla="*/ 36 w 213"/>
                <a:gd name="T33" fmla="*/ 166 h 213"/>
                <a:gd name="T34" fmla="*/ 43 w 213"/>
                <a:gd name="T35" fmla="*/ 149 h 213"/>
                <a:gd name="T36" fmla="*/ 22 w 213"/>
                <a:gd name="T37" fmla="*/ 122 h 213"/>
                <a:gd name="T38" fmla="*/ 15 w 213"/>
                <a:gd name="T39" fmla="*/ 99 h 213"/>
                <a:gd name="T40" fmla="*/ 32 w 213"/>
                <a:gd name="T41" fmla="*/ 92 h 213"/>
                <a:gd name="T42" fmla="*/ 36 w 213"/>
                <a:gd name="T43" fmla="*/ 59 h 213"/>
                <a:gd name="T44" fmla="*/ 47 w 213"/>
                <a:gd name="T45" fmla="*/ 37 h 213"/>
                <a:gd name="T46" fmla="*/ 58 w 213"/>
                <a:gd name="T47" fmla="*/ 37 h 213"/>
                <a:gd name="T48" fmla="*/ 91 w 213"/>
                <a:gd name="T49" fmla="*/ 32 h 213"/>
                <a:gd name="T50" fmla="*/ 99 w 213"/>
                <a:gd name="T51" fmla="*/ 16 h 213"/>
                <a:gd name="T52" fmla="*/ 114 w 213"/>
                <a:gd name="T53" fmla="*/ 0 h 213"/>
                <a:gd name="T54" fmla="*/ 76 w 213"/>
                <a:gd name="T55" fmla="*/ 21 h 213"/>
                <a:gd name="T56" fmla="*/ 52 w 213"/>
                <a:gd name="T57" fmla="*/ 20 h 213"/>
                <a:gd name="T58" fmla="*/ 25 w 213"/>
                <a:gd name="T59" fmla="*/ 37 h 213"/>
                <a:gd name="T60" fmla="*/ 24 w 213"/>
                <a:gd name="T61" fmla="*/ 68 h 213"/>
                <a:gd name="T62" fmla="*/ 0 w 213"/>
                <a:gd name="T63" fmla="*/ 99 h 213"/>
                <a:gd name="T64" fmla="*/ 20 w 213"/>
                <a:gd name="T65" fmla="*/ 137 h 213"/>
                <a:gd name="T66" fmla="*/ 19 w 213"/>
                <a:gd name="T67" fmla="*/ 161 h 213"/>
                <a:gd name="T68" fmla="*/ 36 w 213"/>
                <a:gd name="T69" fmla="*/ 188 h 213"/>
                <a:gd name="T70" fmla="*/ 67 w 213"/>
                <a:gd name="T71" fmla="*/ 189 h 213"/>
                <a:gd name="T72" fmla="*/ 99 w 213"/>
                <a:gd name="T73" fmla="*/ 213 h 213"/>
                <a:gd name="T74" fmla="*/ 137 w 213"/>
                <a:gd name="T75" fmla="*/ 193 h 213"/>
                <a:gd name="T76" fmla="*/ 160 w 213"/>
                <a:gd name="T77" fmla="*/ 194 h 213"/>
                <a:gd name="T78" fmla="*/ 187 w 213"/>
                <a:gd name="T79" fmla="*/ 177 h 213"/>
                <a:gd name="T80" fmla="*/ 188 w 213"/>
                <a:gd name="T81" fmla="*/ 146 h 213"/>
                <a:gd name="T82" fmla="*/ 213 w 213"/>
                <a:gd name="T83" fmla="*/ 115 h 213"/>
                <a:gd name="T84" fmla="*/ 192 w 213"/>
                <a:gd name="T85" fmla="*/ 77 h 213"/>
                <a:gd name="T86" fmla="*/ 194 w 213"/>
                <a:gd name="T87" fmla="*/ 53 h 213"/>
                <a:gd name="T88" fmla="*/ 176 w 213"/>
                <a:gd name="T89" fmla="*/ 26 h 213"/>
                <a:gd name="T90" fmla="*/ 146 w 213"/>
                <a:gd name="T91" fmla="*/ 25 h 213"/>
                <a:gd name="T92" fmla="*/ 114 w 21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213">
                  <a:moveTo>
                    <a:pt x="114" y="16"/>
                  </a:moveTo>
                  <a:cubicBezTo>
                    <a:pt x="118" y="16"/>
                    <a:pt x="121" y="19"/>
                    <a:pt x="121" y="2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31" y="34"/>
                    <a:pt x="140" y="38"/>
                    <a:pt x="148" y="44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6" y="35"/>
                    <a:pt x="158" y="35"/>
                    <a:pt x="160" y="35"/>
                  </a:cubicBezTo>
                  <a:cubicBezTo>
                    <a:pt x="162" y="35"/>
                    <a:pt x="164" y="35"/>
                    <a:pt x="165" y="37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9" y="51"/>
                    <a:pt x="179" y="56"/>
                    <a:pt x="176" y="59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5" y="73"/>
                    <a:pt x="179" y="82"/>
                    <a:pt x="181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4" y="92"/>
                    <a:pt x="198" y="95"/>
                    <a:pt x="198" y="99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119"/>
                    <a:pt x="194" y="122"/>
                    <a:pt x="190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79" y="132"/>
                    <a:pt x="175" y="141"/>
                    <a:pt x="170" y="149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9" y="158"/>
                    <a:pt x="179" y="163"/>
                    <a:pt x="176" y="166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4" y="178"/>
                    <a:pt x="162" y="179"/>
                    <a:pt x="160" y="179"/>
                  </a:cubicBezTo>
                  <a:cubicBezTo>
                    <a:pt x="158" y="179"/>
                    <a:pt x="156" y="178"/>
                    <a:pt x="155" y="177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40" y="176"/>
                    <a:pt x="131" y="180"/>
                    <a:pt x="121" y="182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1" y="195"/>
                    <a:pt x="118" y="198"/>
                    <a:pt x="114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4" y="198"/>
                    <a:pt x="91" y="195"/>
                    <a:pt x="91" y="191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81" y="180"/>
                    <a:pt x="72" y="176"/>
                    <a:pt x="64" y="170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78"/>
                    <a:pt x="54" y="179"/>
                    <a:pt x="52" y="179"/>
                  </a:cubicBezTo>
                  <a:cubicBezTo>
                    <a:pt x="50" y="179"/>
                    <a:pt x="48" y="178"/>
                    <a:pt x="47" y="177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3" y="163"/>
                    <a:pt x="33" y="158"/>
                    <a:pt x="36" y="155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38" y="141"/>
                    <a:pt x="34" y="132"/>
                    <a:pt x="3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8" y="122"/>
                    <a:pt x="15" y="119"/>
                    <a:pt x="15" y="11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5"/>
                    <a:pt x="18" y="92"/>
                    <a:pt x="2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82"/>
                    <a:pt x="38" y="73"/>
                    <a:pt x="43" y="65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6"/>
                    <a:pt x="33" y="51"/>
                    <a:pt x="36" y="4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5"/>
                    <a:pt x="50" y="35"/>
                    <a:pt x="52" y="35"/>
                  </a:cubicBezTo>
                  <a:cubicBezTo>
                    <a:pt x="54" y="35"/>
                    <a:pt x="56" y="35"/>
                    <a:pt x="58" y="37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2" y="38"/>
                    <a:pt x="81" y="34"/>
                    <a:pt x="91" y="3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19"/>
                    <a:pt x="94" y="16"/>
                    <a:pt x="99" y="16"/>
                  </a:cubicBezTo>
                  <a:cubicBezTo>
                    <a:pt x="114" y="16"/>
                    <a:pt x="114" y="16"/>
                    <a:pt x="114" y="16"/>
                  </a:cubicBezTo>
                  <a:moveTo>
                    <a:pt x="114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87" y="0"/>
                    <a:pt x="77" y="9"/>
                    <a:pt x="76" y="21"/>
                  </a:cubicBezTo>
                  <a:cubicBezTo>
                    <a:pt x="73" y="22"/>
                    <a:pt x="70" y="23"/>
                    <a:pt x="67" y="25"/>
                  </a:cubicBezTo>
                  <a:cubicBezTo>
                    <a:pt x="63" y="21"/>
                    <a:pt x="58" y="20"/>
                    <a:pt x="52" y="20"/>
                  </a:cubicBezTo>
                  <a:cubicBezTo>
                    <a:pt x="46" y="20"/>
                    <a:pt x="41" y="22"/>
                    <a:pt x="36" y="2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1" y="41"/>
                    <a:pt x="19" y="47"/>
                    <a:pt x="19" y="53"/>
                  </a:cubicBezTo>
                  <a:cubicBezTo>
                    <a:pt x="19" y="58"/>
                    <a:pt x="21" y="64"/>
                    <a:pt x="24" y="68"/>
                  </a:cubicBezTo>
                  <a:cubicBezTo>
                    <a:pt x="23" y="71"/>
                    <a:pt x="21" y="74"/>
                    <a:pt x="20" y="77"/>
                  </a:cubicBezTo>
                  <a:cubicBezTo>
                    <a:pt x="9" y="78"/>
                    <a:pt x="0" y="88"/>
                    <a:pt x="0" y="9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6"/>
                    <a:pt x="20" y="137"/>
                  </a:cubicBezTo>
                  <a:cubicBezTo>
                    <a:pt x="21" y="140"/>
                    <a:pt x="23" y="143"/>
                    <a:pt x="24" y="146"/>
                  </a:cubicBezTo>
                  <a:cubicBezTo>
                    <a:pt x="21" y="150"/>
                    <a:pt x="19" y="155"/>
                    <a:pt x="19" y="161"/>
                  </a:cubicBezTo>
                  <a:cubicBezTo>
                    <a:pt x="19" y="167"/>
                    <a:pt x="21" y="173"/>
                    <a:pt x="25" y="177"/>
                  </a:cubicBezTo>
                  <a:cubicBezTo>
                    <a:pt x="36" y="188"/>
                    <a:pt x="36" y="188"/>
                    <a:pt x="36" y="188"/>
                  </a:cubicBezTo>
                  <a:cubicBezTo>
                    <a:pt x="41" y="192"/>
                    <a:pt x="46" y="194"/>
                    <a:pt x="52" y="194"/>
                  </a:cubicBezTo>
                  <a:cubicBezTo>
                    <a:pt x="58" y="194"/>
                    <a:pt x="63" y="193"/>
                    <a:pt x="67" y="189"/>
                  </a:cubicBezTo>
                  <a:cubicBezTo>
                    <a:pt x="70" y="191"/>
                    <a:pt x="73" y="192"/>
                    <a:pt x="76" y="193"/>
                  </a:cubicBezTo>
                  <a:cubicBezTo>
                    <a:pt x="77" y="205"/>
                    <a:pt x="87" y="213"/>
                    <a:pt x="99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26" y="213"/>
                    <a:pt x="135" y="205"/>
                    <a:pt x="137" y="193"/>
                  </a:cubicBezTo>
                  <a:cubicBezTo>
                    <a:pt x="140" y="192"/>
                    <a:pt x="143" y="191"/>
                    <a:pt x="146" y="189"/>
                  </a:cubicBezTo>
                  <a:cubicBezTo>
                    <a:pt x="150" y="193"/>
                    <a:pt x="155" y="194"/>
                    <a:pt x="160" y="194"/>
                  </a:cubicBezTo>
                  <a:cubicBezTo>
                    <a:pt x="166" y="194"/>
                    <a:pt x="172" y="192"/>
                    <a:pt x="176" y="188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91" y="173"/>
                    <a:pt x="194" y="167"/>
                    <a:pt x="194" y="161"/>
                  </a:cubicBezTo>
                  <a:cubicBezTo>
                    <a:pt x="194" y="155"/>
                    <a:pt x="192" y="150"/>
                    <a:pt x="188" y="146"/>
                  </a:cubicBezTo>
                  <a:cubicBezTo>
                    <a:pt x="190" y="143"/>
                    <a:pt x="191" y="140"/>
                    <a:pt x="192" y="137"/>
                  </a:cubicBezTo>
                  <a:cubicBezTo>
                    <a:pt x="204" y="136"/>
                    <a:pt x="213" y="126"/>
                    <a:pt x="213" y="115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88"/>
                    <a:pt x="204" y="78"/>
                    <a:pt x="192" y="77"/>
                  </a:cubicBezTo>
                  <a:cubicBezTo>
                    <a:pt x="191" y="74"/>
                    <a:pt x="190" y="71"/>
                    <a:pt x="188" y="68"/>
                  </a:cubicBezTo>
                  <a:cubicBezTo>
                    <a:pt x="192" y="64"/>
                    <a:pt x="194" y="58"/>
                    <a:pt x="194" y="53"/>
                  </a:cubicBezTo>
                  <a:cubicBezTo>
                    <a:pt x="194" y="47"/>
                    <a:pt x="191" y="41"/>
                    <a:pt x="187" y="37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2" y="22"/>
                    <a:pt x="166" y="20"/>
                    <a:pt x="160" y="20"/>
                  </a:cubicBezTo>
                  <a:cubicBezTo>
                    <a:pt x="155" y="20"/>
                    <a:pt x="150" y="21"/>
                    <a:pt x="146" y="25"/>
                  </a:cubicBezTo>
                  <a:cubicBezTo>
                    <a:pt x="143" y="23"/>
                    <a:pt x="140" y="22"/>
                    <a:pt x="137" y="21"/>
                  </a:cubicBezTo>
                  <a:cubicBezTo>
                    <a:pt x="135" y="9"/>
                    <a:pt x="126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C579ED01-C20B-5E85-C29B-5EF90F847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5132388"/>
              <a:ext cx="87313" cy="85725"/>
            </a:xfrm>
            <a:custGeom>
              <a:avLst/>
              <a:gdLst>
                <a:gd name="T0" fmla="*/ 49 w 99"/>
                <a:gd name="T1" fmla="*/ 99 h 99"/>
                <a:gd name="T2" fmla="*/ 0 w 99"/>
                <a:gd name="T3" fmla="*/ 50 h 99"/>
                <a:gd name="T4" fmla="*/ 49 w 99"/>
                <a:gd name="T5" fmla="*/ 0 h 99"/>
                <a:gd name="T6" fmla="*/ 99 w 99"/>
                <a:gd name="T7" fmla="*/ 50 h 99"/>
                <a:gd name="T8" fmla="*/ 49 w 99"/>
                <a:gd name="T9" fmla="*/ 99 h 99"/>
                <a:gd name="T10" fmla="*/ 49 w 99"/>
                <a:gd name="T11" fmla="*/ 8 h 99"/>
                <a:gd name="T12" fmla="*/ 7 w 99"/>
                <a:gd name="T13" fmla="*/ 50 h 99"/>
                <a:gd name="T14" fmla="*/ 49 w 99"/>
                <a:gd name="T15" fmla="*/ 92 h 99"/>
                <a:gd name="T16" fmla="*/ 91 w 99"/>
                <a:gd name="T17" fmla="*/ 50 h 99"/>
                <a:gd name="T18" fmla="*/ 49 w 99"/>
                <a:gd name="T19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  <a:cubicBezTo>
                    <a:pt x="76" y="0"/>
                    <a:pt x="99" y="23"/>
                    <a:pt x="99" y="50"/>
                  </a:cubicBezTo>
                  <a:cubicBezTo>
                    <a:pt x="99" y="77"/>
                    <a:pt x="76" y="99"/>
                    <a:pt x="49" y="99"/>
                  </a:cubicBezTo>
                  <a:close/>
                  <a:moveTo>
                    <a:pt x="49" y="8"/>
                  </a:moveTo>
                  <a:cubicBezTo>
                    <a:pt x="26" y="8"/>
                    <a:pt x="7" y="27"/>
                    <a:pt x="7" y="50"/>
                  </a:cubicBezTo>
                  <a:cubicBezTo>
                    <a:pt x="7" y="73"/>
                    <a:pt x="26" y="92"/>
                    <a:pt x="49" y="92"/>
                  </a:cubicBezTo>
                  <a:cubicBezTo>
                    <a:pt x="72" y="92"/>
                    <a:pt x="91" y="73"/>
                    <a:pt x="91" y="50"/>
                  </a:cubicBezTo>
                  <a:cubicBezTo>
                    <a:pt x="91" y="27"/>
                    <a:pt x="72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EC80770-27B3-94D6-A1EA-FF8FA066C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363" y="5151438"/>
              <a:ext cx="46038" cy="47625"/>
            </a:xfrm>
            <a:custGeom>
              <a:avLst/>
              <a:gdLst>
                <a:gd name="T0" fmla="*/ 26 w 53"/>
                <a:gd name="T1" fmla="*/ 54 h 54"/>
                <a:gd name="T2" fmla="*/ 0 w 53"/>
                <a:gd name="T3" fmla="*/ 27 h 54"/>
                <a:gd name="T4" fmla="*/ 26 w 53"/>
                <a:gd name="T5" fmla="*/ 0 h 54"/>
                <a:gd name="T6" fmla="*/ 53 w 53"/>
                <a:gd name="T7" fmla="*/ 27 h 54"/>
                <a:gd name="T8" fmla="*/ 26 w 53"/>
                <a:gd name="T9" fmla="*/ 54 h 54"/>
                <a:gd name="T10" fmla="*/ 26 w 53"/>
                <a:gd name="T11" fmla="*/ 8 h 54"/>
                <a:gd name="T12" fmla="*/ 7 w 53"/>
                <a:gd name="T13" fmla="*/ 27 h 54"/>
                <a:gd name="T14" fmla="*/ 26 w 53"/>
                <a:gd name="T15" fmla="*/ 46 h 54"/>
                <a:gd name="T16" fmla="*/ 45 w 53"/>
                <a:gd name="T17" fmla="*/ 27 h 54"/>
                <a:gd name="T18" fmla="*/ 26 w 53"/>
                <a:gd name="T1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3" y="12"/>
                    <a:pt x="53" y="27"/>
                  </a:cubicBezTo>
                  <a:cubicBezTo>
                    <a:pt x="53" y="42"/>
                    <a:pt x="41" y="54"/>
                    <a:pt x="26" y="54"/>
                  </a:cubicBezTo>
                  <a:close/>
                  <a:moveTo>
                    <a:pt x="26" y="8"/>
                  </a:moveTo>
                  <a:cubicBezTo>
                    <a:pt x="16" y="8"/>
                    <a:pt x="7" y="16"/>
                    <a:pt x="7" y="27"/>
                  </a:cubicBezTo>
                  <a:cubicBezTo>
                    <a:pt x="7" y="37"/>
                    <a:pt x="16" y="46"/>
                    <a:pt x="26" y="46"/>
                  </a:cubicBezTo>
                  <a:cubicBezTo>
                    <a:pt x="37" y="46"/>
                    <a:pt x="45" y="37"/>
                    <a:pt x="45" y="27"/>
                  </a:cubicBezTo>
                  <a:cubicBezTo>
                    <a:pt x="45" y="16"/>
                    <a:pt x="37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" name="Group 337">
            <a:extLst>
              <a:ext uri="{FF2B5EF4-FFF2-40B4-BE49-F238E27FC236}">
                <a16:creationId xmlns:a16="http://schemas.microsoft.com/office/drawing/2014/main" id="{E5089202-62E7-78E3-0BA8-81B30453A2DE}"/>
              </a:ext>
            </a:extLst>
          </p:cNvPr>
          <p:cNvGrpSpPr/>
          <p:nvPr/>
        </p:nvGrpSpPr>
        <p:grpSpPr>
          <a:xfrm>
            <a:off x="4369518" y="2647742"/>
            <a:ext cx="787188" cy="404868"/>
            <a:chOff x="2865438" y="5287963"/>
            <a:chExt cx="754062" cy="333375"/>
          </a:xfrm>
          <a:solidFill>
            <a:schemeClr val="tx1"/>
          </a:solidFill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681205B3-6773-3BC5-BDE8-D533F90E1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5508626"/>
              <a:ext cx="92075" cy="93663"/>
            </a:xfrm>
            <a:custGeom>
              <a:avLst/>
              <a:gdLst>
                <a:gd name="T0" fmla="*/ 23 w 24"/>
                <a:gd name="T1" fmla="*/ 7 h 24"/>
                <a:gd name="T2" fmla="*/ 24 w 24"/>
                <a:gd name="T3" fmla="*/ 3 h 24"/>
                <a:gd name="T4" fmla="*/ 22 w 24"/>
                <a:gd name="T5" fmla="*/ 1 h 24"/>
                <a:gd name="T6" fmla="*/ 20 w 24"/>
                <a:gd name="T7" fmla="*/ 0 h 24"/>
                <a:gd name="T8" fmla="*/ 16 w 24"/>
                <a:gd name="T9" fmla="*/ 2 h 24"/>
                <a:gd name="T10" fmla="*/ 0 w 24"/>
                <a:gd name="T11" fmla="*/ 22 h 24"/>
                <a:gd name="T12" fmla="*/ 8 w 24"/>
                <a:gd name="T13" fmla="*/ 24 h 24"/>
                <a:gd name="T14" fmla="*/ 8 w 24"/>
                <a:gd name="T15" fmla="*/ 24 h 24"/>
                <a:gd name="T16" fmla="*/ 21 w 24"/>
                <a:gd name="T17" fmla="*/ 9 h 24"/>
                <a:gd name="T18" fmla="*/ 23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3" y="7"/>
                  </a:moveTo>
                  <a:cubicBezTo>
                    <a:pt x="23" y="6"/>
                    <a:pt x="24" y="5"/>
                    <a:pt x="24" y="3"/>
                  </a:cubicBezTo>
                  <a:cubicBezTo>
                    <a:pt x="23" y="2"/>
                    <a:pt x="23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23"/>
                    <a:pt x="5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7EC7800B-DDF9-1221-700D-C831D084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5" y="5505451"/>
              <a:ext cx="80962" cy="80963"/>
            </a:xfrm>
            <a:custGeom>
              <a:avLst/>
              <a:gdLst>
                <a:gd name="T0" fmla="*/ 21 w 21"/>
                <a:gd name="T1" fmla="*/ 4 h 21"/>
                <a:gd name="T2" fmla="*/ 19 w 21"/>
                <a:gd name="T3" fmla="*/ 1 h 21"/>
                <a:gd name="T4" fmla="*/ 17 w 21"/>
                <a:gd name="T5" fmla="*/ 0 h 21"/>
                <a:gd name="T6" fmla="*/ 13 w 21"/>
                <a:gd name="T7" fmla="*/ 2 h 21"/>
                <a:gd name="T8" fmla="*/ 0 w 21"/>
                <a:gd name="T9" fmla="*/ 18 h 21"/>
                <a:gd name="T10" fmla="*/ 8 w 21"/>
                <a:gd name="T11" fmla="*/ 21 h 21"/>
                <a:gd name="T12" fmla="*/ 20 w 21"/>
                <a:gd name="T13" fmla="*/ 7 h 21"/>
                <a:gd name="T14" fmla="*/ 21 w 2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4"/>
                  </a:moveTo>
                  <a:cubicBezTo>
                    <a:pt x="21" y="2"/>
                    <a:pt x="20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5" y="20"/>
                    <a:pt x="8" y="2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5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9450881F-2159-8FC2-957F-324E9526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5548313"/>
              <a:ext cx="73025" cy="69850"/>
            </a:xfrm>
            <a:custGeom>
              <a:avLst/>
              <a:gdLst>
                <a:gd name="T0" fmla="*/ 14 w 19"/>
                <a:gd name="T1" fmla="*/ 0 h 18"/>
                <a:gd name="T2" fmla="*/ 13 w 19"/>
                <a:gd name="T3" fmla="*/ 0 h 18"/>
                <a:gd name="T4" fmla="*/ 0 w 19"/>
                <a:gd name="T5" fmla="*/ 16 h 18"/>
                <a:gd name="T6" fmla="*/ 9 w 19"/>
                <a:gd name="T7" fmla="*/ 18 h 18"/>
                <a:gd name="T8" fmla="*/ 17 w 19"/>
                <a:gd name="T9" fmla="*/ 8 h 18"/>
                <a:gd name="T10" fmla="*/ 17 w 19"/>
                <a:gd name="T11" fmla="*/ 7 h 18"/>
                <a:gd name="T12" fmla="*/ 18 w 19"/>
                <a:gd name="T13" fmla="*/ 6 h 18"/>
                <a:gd name="T14" fmla="*/ 17 w 19"/>
                <a:gd name="T15" fmla="*/ 1 h 18"/>
                <a:gd name="T16" fmla="*/ 14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7"/>
                    <a:pt x="9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5"/>
                    <a:pt x="19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32797570-66A8-3116-76EF-1F3BEEC80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5529263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6 w 11"/>
                <a:gd name="T3" fmla="*/ 0 h 10"/>
                <a:gd name="T4" fmla="*/ 6 w 11"/>
                <a:gd name="T5" fmla="*/ 0 h 10"/>
                <a:gd name="T6" fmla="*/ 0 w 11"/>
                <a:gd name="T7" fmla="*/ 7 h 10"/>
                <a:gd name="T8" fmla="*/ 5 w 11"/>
                <a:gd name="T9" fmla="*/ 10 h 10"/>
                <a:gd name="T10" fmla="*/ 10 w 11"/>
                <a:gd name="T11" fmla="*/ 4 h 10"/>
                <a:gd name="T12" fmla="*/ 9 w 11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3" y="9"/>
                    <a:pt x="5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AE0A612D-73F4-7D3F-F116-2F082A2A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602288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0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F423554F-BA66-2D6D-BD00-5AB1735F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5294313"/>
              <a:ext cx="449262" cy="254000"/>
            </a:xfrm>
            <a:custGeom>
              <a:avLst/>
              <a:gdLst>
                <a:gd name="T0" fmla="*/ 117 w 118"/>
                <a:gd name="T1" fmla="*/ 9 h 65"/>
                <a:gd name="T2" fmla="*/ 101 w 118"/>
                <a:gd name="T3" fmla="*/ 0 h 65"/>
                <a:gd name="T4" fmla="*/ 85 w 118"/>
                <a:gd name="T5" fmla="*/ 10 h 65"/>
                <a:gd name="T6" fmla="*/ 85 w 118"/>
                <a:gd name="T7" fmla="*/ 13 h 65"/>
                <a:gd name="T8" fmla="*/ 63 w 118"/>
                <a:gd name="T9" fmla="*/ 21 h 65"/>
                <a:gd name="T10" fmla="*/ 62 w 118"/>
                <a:gd name="T11" fmla="*/ 20 h 65"/>
                <a:gd name="T12" fmla="*/ 36 w 118"/>
                <a:gd name="T13" fmla="*/ 7 h 65"/>
                <a:gd name="T14" fmla="*/ 36 w 118"/>
                <a:gd name="T15" fmla="*/ 7 h 65"/>
                <a:gd name="T16" fmla="*/ 30 w 118"/>
                <a:gd name="T17" fmla="*/ 5 h 65"/>
                <a:gd name="T18" fmla="*/ 25 w 118"/>
                <a:gd name="T19" fmla="*/ 7 h 65"/>
                <a:gd name="T20" fmla="*/ 25 w 118"/>
                <a:gd name="T21" fmla="*/ 7 h 65"/>
                <a:gd name="T22" fmla="*/ 7 w 118"/>
                <a:gd name="T23" fmla="*/ 17 h 65"/>
                <a:gd name="T24" fmla="*/ 3 w 118"/>
                <a:gd name="T25" fmla="*/ 29 h 65"/>
                <a:gd name="T26" fmla="*/ 2 w 118"/>
                <a:gd name="T27" fmla="*/ 39 h 65"/>
                <a:gd name="T28" fmla="*/ 3 w 118"/>
                <a:gd name="T29" fmla="*/ 40 h 65"/>
                <a:gd name="T30" fmla="*/ 8 w 118"/>
                <a:gd name="T31" fmla="*/ 38 h 65"/>
                <a:gd name="T32" fmla="*/ 21 w 118"/>
                <a:gd name="T33" fmla="*/ 20 h 65"/>
                <a:gd name="T34" fmla="*/ 22 w 118"/>
                <a:gd name="T35" fmla="*/ 18 h 65"/>
                <a:gd name="T36" fmla="*/ 24 w 118"/>
                <a:gd name="T37" fmla="*/ 19 h 65"/>
                <a:gd name="T38" fmla="*/ 28 w 118"/>
                <a:gd name="T39" fmla="*/ 21 h 65"/>
                <a:gd name="T40" fmla="*/ 34 w 118"/>
                <a:gd name="T41" fmla="*/ 24 h 65"/>
                <a:gd name="T42" fmla="*/ 34 w 118"/>
                <a:gd name="T43" fmla="*/ 24 h 65"/>
                <a:gd name="T44" fmla="*/ 46 w 118"/>
                <a:gd name="T45" fmla="*/ 34 h 65"/>
                <a:gd name="T46" fmla="*/ 58 w 118"/>
                <a:gd name="T47" fmla="*/ 46 h 65"/>
                <a:gd name="T48" fmla="*/ 58 w 118"/>
                <a:gd name="T49" fmla="*/ 46 h 65"/>
                <a:gd name="T50" fmla="*/ 58 w 118"/>
                <a:gd name="T51" fmla="*/ 46 h 65"/>
                <a:gd name="T52" fmla="*/ 59 w 118"/>
                <a:gd name="T53" fmla="*/ 65 h 65"/>
                <a:gd name="T54" fmla="*/ 86 w 118"/>
                <a:gd name="T55" fmla="*/ 52 h 65"/>
                <a:gd name="T56" fmla="*/ 102 w 118"/>
                <a:gd name="T57" fmla="*/ 58 h 65"/>
                <a:gd name="T58" fmla="*/ 118 w 118"/>
                <a:gd name="T59" fmla="*/ 49 h 65"/>
                <a:gd name="T60" fmla="*/ 117 w 118"/>
                <a:gd name="T61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65">
                  <a:moveTo>
                    <a:pt x="117" y="9"/>
                  </a:moveTo>
                  <a:cubicBezTo>
                    <a:pt x="117" y="4"/>
                    <a:pt x="110" y="0"/>
                    <a:pt x="101" y="0"/>
                  </a:cubicBezTo>
                  <a:cubicBezTo>
                    <a:pt x="92" y="0"/>
                    <a:pt x="85" y="5"/>
                    <a:pt x="85" y="10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0" y="18"/>
                    <a:pt x="45" y="11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2" y="5"/>
                    <a:pt x="30" y="5"/>
                  </a:cubicBezTo>
                  <a:cubicBezTo>
                    <a:pt x="27" y="5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1" y="39"/>
                    <a:pt x="2" y="39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7" y="39"/>
                    <a:pt x="8" y="38"/>
                  </a:cubicBezTo>
                  <a:cubicBezTo>
                    <a:pt x="16" y="33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0"/>
                    <a:pt x="28" y="21"/>
                  </a:cubicBezTo>
                  <a:cubicBezTo>
                    <a:pt x="30" y="22"/>
                    <a:pt x="33" y="2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8" y="28"/>
                    <a:pt x="42" y="31"/>
                    <a:pt x="46" y="34"/>
                  </a:cubicBezTo>
                  <a:cubicBezTo>
                    <a:pt x="51" y="38"/>
                    <a:pt x="56" y="41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54"/>
                    <a:pt x="59" y="61"/>
                    <a:pt x="59" y="6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8" y="56"/>
                    <a:pt x="94" y="58"/>
                    <a:pt x="102" y="58"/>
                  </a:cubicBezTo>
                  <a:cubicBezTo>
                    <a:pt x="111" y="58"/>
                    <a:pt x="118" y="54"/>
                    <a:pt x="118" y="49"/>
                  </a:cubicBez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ABCBBD30-E8CE-7881-D339-5A59CD2C8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287963"/>
              <a:ext cx="517525" cy="327025"/>
            </a:xfrm>
            <a:custGeom>
              <a:avLst/>
              <a:gdLst>
                <a:gd name="T0" fmla="*/ 123 w 136"/>
                <a:gd name="T1" fmla="*/ 38 h 84"/>
                <a:gd name="T2" fmla="*/ 112 w 136"/>
                <a:gd name="T3" fmla="*/ 29 h 84"/>
                <a:gd name="T4" fmla="*/ 107 w 136"/>
                <a:gd name="T5" fmla="*/ 26 h 84"/>
                <a:gd name="T6" fmla="*/ 104 w 136"/>
                <a:gd name="T7" fmla="*/ 25 h 84"/>
                <a:gd name="T8" fmla="*/ 90 w 136"/>
                <a:gd name="T9" fmla="*/ 43 h 84"/>
                <a:gd name="T10" fmla="*/ 90 w 136"/>
                <a:gd name="T11" fmla="*/ 43 h 84"/>
                <a:gd name="T12" fmla="*/ 83 w 136"/>
                <a:gd name="T13" fmla="*/ 45 h 84"/>
                <a:gd name="T14" fmla="*/ 79 w 136"/>
                <a:gd name="T15" fmla="*/ 43 h 84"/>
                <a:gd name="T16" fmla="*/ 80 w 136"/>
                <a:gd name="T17" fmla="*/ 30 h 84"/>
                <a:gd name="T18" fmla="*/ 84 w 136"/>
                <a:gd name="T19" fmla="*/ 17 h 84"/>
                <a:gd name="T20" fmla="*/ 95 w 136"/>
                <a:gd name="T21" fmla="*/ 10 h 84"/>
                <a:gd name="T22" fmla="*/ 87 w 136"/>
                <a:gd name="T23" fmla="*/ 8 h 84"/>
                <a:gd name="T24" fmla="*/ 57 w 136"/>
                <a:gd name="T25" fmla="*/ 19 h 84"/>
                <a:gd name="T26" fmla="*/ 57 w 136"/>
                <a:gd name="T27" fmla="*/ 20 h 84"/>
                <a:gd name="T28" fmla="*/ 32 w 136"/>
                <a:gd name="T29" fmla="*/ 9 h 84"/>
                <a:gd name="T30" fmla="*/ 16 w 136"/>
                <a:gd name="T31" fmla="*/ 0 h 84"/>
                <a:gd name="T32" fmla="*/ 0 w 136"/>
                <a:gd name="T33" fmla="*/ 10 h 84"/>
                <a:gd name="T34" fmla="*/ 0 w 136"/>
                <a:gd name="T35" fmla="*/ 49 h 84"/>
                <a:gd name="T36" fmla="*/ 17 w 136"/>
                <a:gd name="T37" fmla="*/ 58 h 84"/>
                <a:gd name="T38" fmla="*/ 33 w 136"/>
                <a:gd name="T39" fmla="*/ 51 h 84"/>
                <a:gd name="T40" fmla="*/ 57 w 136"/>
                <a:gd name="T41" fmla="*/ 62 h 84"/>
                <a:gd name="T42" fmla="*/ 57 w 136"/>
                <a:gd name="T43" fmla="*/ 63 h 84"/>
                <a:gd name="T44" fmla="*/ 58 w 136"/>
                <a:gd name="T45" fmla="*/ 66 h 84"/>
                <a:gd name="T46" fmla="*/ 63 w 136"/>
                <a:gd name="T47" fmla="*/ 60 h 84"/>
                <a:gd name="T48" fmla="*/ 66 w 136"/>
                <a:gd name="T49" fmla="*/ 58 h 84"/>
                <a:gd name="T50" fmla="*/ 71 w 136"/>
                <a:gd name="T51" fmla="*/ 60 h 84"/>
                <a:gd name="T52" fmla="*/ 73 w 136"/>
                <a:gd name="T53" fmla="*/ 62 h 84"/>
                <a:gd name="T54" fmla="*/ 79 w 136"/>
                <a:gd name="T55" fmla="*/ 55 h 84"/>
                <a:gd name="T56" fmla="*/ 86 w 136"/>
                <a:gd name="T57" fmla="*/ 52 h 84"/>
                <a:gd name="T58" fmla="*/ 91 w 136"/>
                <a:gd name="T59" fmla="*/ 54 h 84"/>
                <a:gd name="T60" fmla="*/ 93 w 136"/>
                <a:gd name="T61" fmla="*/ 57 h 84"/>
                <a:gd name="T62" fmla="*/ 94 w 136"/>
                <a:gd name="T63" fmla="*/ 57 h 84"/>
                <a:gd name="T64" fmla="*/ 101 w 136"/>
                <a:gd name="T65" fmla="*/ 53 h 84"/>
                <a:gd name="T66" fmla="*/ 106 w 136"/>
                <a:gd name="T67" fmla="*/ 55 h 84"/>
                <a:gd name="T68" fmla="*/ 108 w 136"/>
                <a:gd name="T69" fmla="*/ 60 h 84"/>
                <a:gd name="T70" fmla="*/ 108 w 136"/>
                <a:gd name="T71" fmla="*/ 63 h 84"/>
                <a:gd name="T72" fmla="*/ 113 w 136"/>
                <a:gd name="T73" fmla="*/ 65 h 84"/>
                <a:gd name="T74" fmla="*/ 114 w 136"/>
                <a:gd name="T75" fmla="*/ 76 h 84"/>
                <a:gd name="T76" fmla="*/ 113 w 136"/>
                <a:gd name="T77" fmla="*/ 78 h 84"/>
                <a:gd name="T78" fmla="*/ 113 w 136"/>
                <a:gd name="T79" fmla="*/ 84 h 84"/>
                <a:gd name="T80" fmla="*/ 114 w 136"/>
                <a:gd name="T81" fmla="*/ 84 h 84"/>
                <a:gd name="T82" fmla="*/ 119 w 136"/>
                <a:gd name="T83" fmla="*/ 80 h 84"/>
                <a:gd name="T84" fmla="*/ 119 w 136"/>
                <a:gd name="T85" fmla="*/ 64 h 84"/>
                <a:gd name="T86" fmla="*/ 118 w 136"/>
                <a:gd name="T87" fmla="*/ 62 h 84"/>
                <a:gd name="T88" fmla="*/ 106 w 136"/>
                <a:gd name="T89" fmla="*/ 50 h 84"/>
                <a:gd name="T90" fmla="*/ 108 w 136"/>
                <a:gd name="T91" fmla="*/ 48 h 84"/>
                <a:gd name="T92" fmla="*/ 121 w 136"/>
                <a:gd name="T93" fmla="*/ 61 h 84"/>
                <a:gd name="T94" fmla="*/ 122 w 136"/>
                <a:gd name="T95" fmla="*/ 63 h 84"/>
                <a:gd name="T96" fmla="*/ 122 w 136"/>
                <a:gd name="T97" fmla="*/ 79 h 84"/>
                <a:gd name="T98" fmla="*/ 123 w 136"/>
                <a:gd name="T99" fmla="*/ 79 h 84"/>
                <a:gd name="T100" fmla="*/ 128 w 136"/>
                <a:gd name="T101" fmla="*/ 76 h 84"/>
                <a:gd name="T102" fmla="*/ 128 w 136"/>
                <a:gd name="T103" fmla="*/ 66 h 84"/>
                <a:gd name="T104" fmla="*/ 127 w 136"/>
                <a:gd name="T105" fmla="*/ 53 h 84"/>
                <a:gd name="T106" fmla="*/ 111 w 136"/>
                <a:gd name="T107" fmla="*/ 38 h 84"/>
                <a:gd name="T108" fmla="*/ 113 w 136"/>
                <a:gd name="T109" fmla="*/ 36 h 84"/>
                <a:gd name="T110" fmla="*/ 129 w 136"/>
                <a:gd name="T111" fmla="*/ 52 h 84"/>
                <a:gd name="T112" fmla="*/ 131 w 136"/>
                <a:gd name="T113" fmla="*/ 66 h 84"/>
                <a:gd name="T114" fmla="*/ 131 w 136"/>
                <a:gd name="T115" fmla="*/ 75 h 84"/>
                <a:gd name="T116" fmla="*/ 131 w 136"/>
                <a:gd name="T117" fmla="*/ 75 h 84"/>
                <a:gd name="T118" fmla="*/ 135 w 136"/>
                <a:gd name="T119" fmla="*/ 74 h 84"/>
                <a:gd name="T120" fmla="*/ 135 w 136"/>
                <a:gd name="T121" fmla="*/ 73 h 84"/>
                <a:gd name="T122" fmla="*/ 134 w 136"/>
                <a:gd name="T123" fmla="*/ 49 h 84"/>
                <a:gd name="T124" fmla="*/ 123 w 136"/>
                <a:gd name="T125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" h="84">
                  <a:moveTo>
                    <a:pt x="123" y="38"/>
                  </a:moveTo>
                  <a:cubicBezTo>
                    <a:pt x="120" y="35"/>
                    <a:pt x="115" y="32"/>
                    <a:pt x="112" y="29"/>
                  </a:cubicBezTo>
                  <a:cubicBezTo>
                    <a:pt x="111" y="28"/>
                    <a:pt x="109" y="27"/>
                    <a:pt x="107" y="26"/>
                  </a:cubicBezTo>
                  <a:cubicBezTo>
                    <a:pt x="106" y="26"/>
                    <a:pt x="105" y="26"/>
                    <a:pt x="104" y="25"/>
                  </a:cubicBezTo>
                  <a:cubicBezTo>
                    <a:pt x="102" y="29"/>
                    <a:pt x="97" y="39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9" y="43"/>
                    <a:pt x="86" y="45"/>
                    <a:pt x="83" y="45"/>
                  </a:cubicBezTo>
                  <a:cubicBezTo>
                    <a:pt x="81" y="45"/>
                    <a:pt x="79" y="44"/>
                    <a:pt x="79" y="43"/>
                  </a:cubicBezTo>
                  <a:cubicBezTo>
                    <a:pt x="77" y="41"/>
                    <a:pt x="77" y="37"/>
                    <a:pt x="80" y="3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3" y="9"/>
                    <a:pt x="90" y="8"/>
                    <a:pt x="87" y="8"/>
                  </a:cubicBezTo>
                  <a:cubicBezTo>
                    <a:pt x="74" y="9"/>
                    <a:pt x="57" y="19"/>
                    <a:pt x="57" y="1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4"/>
                    <a:pt x="25" y="0"/>
                    <a:pt x="16" y="0"/>
                  </a:cubicBezTo>
                  <a:cubicBezTo>
                    <a:pt x="7" y="1"/>
                    <a:pt x="0" y="5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8" y="59"/>
                    <a:pt x="17" y="58"/>
                  </a:cubicBezTo>
                  <a:cubicBezTo>
                    <a:pt x="25" y="58"/>
                    <a:pt x="31" y="55"/>
                    <a:pt x="33" y="5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5"/>
                    <a:pt x="58" y="66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59"/>
                    <a:pt x="65" y="58"/>
                    <a:pt x="66" y="58"/>
                  </a:cubicBezTo>
                  <a:cubicBezTo>
                    <a:pt x="68" y="58"/>
                    <a:pt x="70" y="59"/>
                    <a:pt x="71" y="60"/>
                  </a:cubicBezTo>
                  <a:cubicBezTo>
                    <a:pt x="72" y="61"/>
                    <a:pt x="73" y="62"/>
                    <a:pt x="73" y="6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3"/>
                    <a:pt x="83" y="52"/>
                    <a:pt x="86" y="52"/>
                  </a:cubicBezTo>
                  <a:cubicBezTo>
                    <a:pt x="88" y="52"/>
                    <a:pt x="90" y="53"/>
                    <a:pt x="91" y="54"/>
                  </a:cubicBezTo>
                  <a:cubicBezTo>
                    <a:pt x="92" y="55"/>
                    <a:pt x="93" y="56"/>
                    <a:pt x="93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6" y="54"/>
                    <a:pt x="98" y="53"/>
                    <a:pt x="101" y="53"/>
                  </a:cubicBezTo>
                  <a:cubicBezTo>
                    <a:pt x="103" y="53"/>
                    <a:pt x="104" y="54"/>
                    <a:pt x="106" y="55"/>
                  </a:cubicBezTo>
                  <a:cubicBezTo>
                    <a:pt x="107" y="56"/>
                    <a:pt x="108" y="58"/>
                    <a:pt x="108" y="60"/>
                  </a:cubicBezTo>
                  <a:cubicBezTo>
                    <a:pt x="109" y="61"/>
                    <a:pt x="108" y="62"/>
                    <a:pt x="108" y="63"/>
                  </a:cubicBezTo>
                  <a:cubicBezTo>
                    <a:pt x="110" y="63"/>
                    <a:pt x="111" y="64"/>
                    <a:pt x="113" y="65"/>
                  </a:cubicBezTo>
                  <a:cubicBezTo>
                    <a:pt x="116" y="68"/>
                    <a:pt x="117" y="73"/>
                    <a:pt x="114" y="76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7" y="84"/>
                    <a:pt x="119" y="81"/>
                    <a:pt x="119" y="80"/>
                  </a:cubicBezTo>
                  <a:cubicBezTo>
                    <a:pt x="119" y="78"/>
                    <a:pt x="120" y="69"/>
                    <a:pt x="119" y="64"/>
                  </a:cubicBezTo>
                  <a:cubicBezTo>
                    <a:pt x="119" y="63"/>
                    <a:pt x="118" y="63"/>
                    <a:pt x="118" y="62"/>
                  </a:cubicBezTo>
                  <a:cubicBezTo>
                    <a:pt x="117" y="59"/>
                    <a:pt x="109" y="53"/>
                    <a:pt x="106" y="5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49"/>
                    <a:pt x="119" y="56"/>
                    <a:pt x="121" y="61"/>
                  </a:cubicBezTo>
                  <a:cubicBezTo>
                    <a:pt x="121" y="62"/>
                    <a:pt x="121" y="62"/>
                    <a:pt x="122" y="63"/>
                  </a:cubicBezTo>
                  <a:cubicBezTo>
                    <a:pt x="123" y="68"/>
                    <a:pt x="122" y="76"/>
                    <a:pt x="122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7" y="79"/>
                    <a:pt x="128" y="77"/>
                    <a:pt x="128" y="76"/>
                  </a:cubicBezTo>
                  <a:cubicBezTo>
                    <a:pt x="128" y="76"/>
                    <a:pt x="128" y="71"/>
                    <a:pt x="128" y="66"/>
                  </a:cubicBezTo>
                  <a:cubicBezTo>
                    <a:pt x="128" y="58"/>
                    <a:pt x="127" y="54"/>
                    <a:pt x="127" y="53"/>
                  </a:cubicBezTo>
                  <a:cubicBezTo>
                    <a:pt x="125" y="49"/>
                    <a:pt x="115" y="41"/>
                    <a:pt x="111" y="38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27" y="46"/>
                    <a:pt x="129" y="52"/>
                  </a:cubicBezTo>
                  <a:cubicBezTo>
                    <a:pt x="130" y="54"/>
                    <a:pt x="131" y="59"/>
                    <a:pt x="131" y="66"/>
                  </a:cubicBezTo>
                  <a:cubicBezTo>
                    <a:pt x="131" y="70"/>
                    <a:pt x="131" y="74"/>
                    <a:pt x="131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3" y="75"/>
                    <a:pt x="134" y="75"/>
                    <a:pt x="135" y="74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6" y="63"/>
                    <a:pt x="134" y="49"/>
                  </a:cubicBezTo>
                  <a:cubicBezTo>
                    <a:pt x="133" y="45"/>
                    <a:pt x="128" y="42"/>
                    <a:pt x="12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</p:grpSp>
      <p:sp>
        <p:nvSpPr>
          <p:cNvPr id="45" name="Freeform 18">
            <a:extLst>
              <a:ext uri="{FF2B5EF4-FFF2-40B4-BE49-F238E27FC236}">
                <a16:creationId xmlns:a16="http://schemas.microsoft.com/office/drawing/2014/main" id="{DFABC5B2-9CD7-1144-7A65-20603ED792D8}"/>
              </a:ext>
            </a:extLst>
          </p:cNvPr>
          <p:cNvSpPr>
            <a:spLocks noEditPoints="1"/>
          </p:cNvSpPr>
          <p:nvPr/>
        </p:nvSpPr>
        <p:spPr bwMode="auto">
          <a:xfrm>
            <a:off x="10171368" y="2454186"/>
            <a:ext cx="557212" cy="557213"/>
          </a:xfrm>
          <a:custGeom>
            <a:avLst/>
            <a:gdLst>
              <a:gd name="T0" fmla="*/ 172 w 176"/>
              <a:gd name="T1" fmla="*/ 84 h 176"/>
              <a:gd name="T2" fmla="*/ 168 w 176"/>
              <a:gd name="T3" fmla="*/ 88 h 176"/>
              <a:gd name="T4" fmla="*/ 88 w 176"/>
              <a:gd name="T5" fmla="*/ 168 h 176"/>
              <a:gd name="T6" fmla="*/ 24 w 176"/>
              <a:gd name="T7" fmla="*/ 136 h 176"/>
              <a:gd name="T8" fmla="*/ 56 w 176"/>
              <a:gd name="T9" fmla="*/ 136 h 176"/>
              <a:gd name="T10" fmla="*/ 60 w 176"/>
              <a:gd name="T11" fmla="*/ 132 h 176"/>
              <a:gd name="T12" fmla="*/ 56 w 176"/>
              <a:gd name="T13" fmla="*/ 128 h 176"/>
              <a:gd name="T14" fmla="*/ 16 w 176"/>
              <a:gd name="T15" fmla="*/ 128 h 176"/>
              <a:gd name="T16" fmla="*/ 12 w 176"/>
              <a:gd name="T17" fmla="*/ 132 h 176"/>
              <a:gd name="T18" fmla="*/ 12 w 176"/>
              <a:gd name="T19" fmla="*/ 172 h 176"/>
              <a:gd name="T20" fmla="*/ 16 w 176"/>
              <a:gd name="T21" fmla="*/ 176 h 176"/>
              <a:gd name="T22" fmla="*/ 20 w 176"/>
              <a:gd name="T23" fmla="*/ 172 h 176"/>
              <a:gd name="T24" fmla="*/ 20 w 176"/>
              <a:gd name="T25" fmla="*/ 144 h 176"/>
              <a:gd name="T26" fmla="*/ 88 w 176"/>
              <a:gd name="T27" fmla="*/ 176 h 176"/>
              <a:gd name="T28" fmla="*/ 176 w 176"/>
              <a:gd name="T29" fmla="*/ 88 h 176"/>
              <a:gd name="T30" fmla="*/ 172 w 176"/>
              <a:gd name="T31" fmla="*/ 84 h 176"/>
              <a:gd name="T32" fmla="*/ 88 w 176"/>
              <a:gd name="T33" fmla="*/ 8 h 176"/>
              <a:gd name="T34" fmla="*/ 152 w 176"/>
              <a:gd name="T35" fmla="*/ 40 h 176"/>
              <a:gd name="T36" fmla="*/ 120 w 176"/>
              <a:gd name="T37" fmla="*/ 40 h 176"/>
              <a:gd name="T38" fmla="*/ 116 w 176"/>
              <a:gd name="T39" fmla="*/ 44 h 176"/>
              <a:gd name="T40" fmla="*/ 120 w 176"/>
              <a:gd name="T41" fmla="*/ 48 h 176"/>
              <a:gd name="T42" fmla="*/ 160 w 176"/>
              <a:gd name="T43" fmla="*/ 48 h 176"/>
              <a:gd name="T44" fmla="*/ 164 w 176"/>
              <a:gd name="T45" fmla="*/ 44 h 176"/>
              <a:gd name="T46" fmla="*/ 164 w 176"/>
              <a:gd name="T47" fmla="*/ 4 h 176"/>
              <a:gd name="T48" fmla="*/ 160 w 176"/>
              <a:gd name="T49" fmla="*/ 0 h 176"/>
              <a:gd name="T50" fmla="*/ 156 w 176"/>
              <a:gd name="T51" fmla="*/ 4 h 176"/>
              <a:gd name="T52" fmla="*/ 156 w 176"/>
              <a:gd name="T53" fmla="*/ 32 h 176"/>
              <a:gd name="T54" fmla="*/ 88 w 176"/>
              <a:gd name="T55" fmla="*/ 0 h 176"/>
              <a:gd name="T56" fmla="*/ 0 w 176"/>
              <a:gd name="T57" fmla="*/ 88 h 176"/>
              <a:gd name="T58" fmla="*/ 4 w 176"/>
              <a:gd name="T59" fmla="*/ 92 h 176"/>
              <a:gd name="T60" fmla="*/ 8 w 176"/>
              <a:gd name="T61" fmla="*/ 88 h 176"/>
              <a:gd name="T62" fmla="*/ 88 w 176"/>
              <a:gd name="T63" fmla="*/ 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72" y="84"/>
                </a:moveTo>
                <a:cubicBezTo>
                  <a:pt x="170" y="84"/>
                  <a:pt x="168" y="86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62" y="168"/>
                  <a:pt x="39" y="155"/>
                  <a:pt x="24" y="136"/>
                </a:cubicBezTo>
                <a:cubicBezTo>
                  <a:pt x="56" y="136"/>
                  <a:pt x="56" y="136"/>
                  <a:pt x="56" y="136"/>
                </a:cubicBezTo>
                <a:cubicBezTo>
                  <a:pt x="58" y="136"/>
                  <a:pt x="60" y="134"/>
                  <a:pt x="60" y="132"/>
                </a:cubicBezTo>
                <a:cubicBezTo>
                  <a:pt x="60" y="130"/>
                  <a:pt x="58" y="128"/>
                  <a:pt x="56" y="128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4" y="128"/>
                  <a:pt x="12" y="130"/>
                  <a:pt x="12" y="132"/>
                </a:cubicBezTo>
                <a:cubicBezTo>
                  <a:pt x="12" y="172"/>
                  <a:pt x="12" y="172"/>
                  <a:pt x="12" y="172"/>
                </a:cubicBezTo>
                <a:cubicBezTo>
                  <a:pt x="12" y="174"/>
                  <a:pt x="14" y="176"/>
                  <a:pt x="16" y="176"/>
                </a:cubicBezTo>
                <a:cubicBezTo>
                  <a:pt x="18" y="176"/>
                  <a:pt x="20" y="174"/>
                  <a:pt x="20" y="172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36" y="163"/>
                  <a:pt x="61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86"/>
                  <a:pt x="174" y="84"/>
                  <a:pt x="172" y="84"/>
                </a:cubicBezTo>
                <a:moveTo>
                  <a:pt x="88" y="8"/>
                </a:moveTo>
                <a:cubicBezTo>
                  <a:pt x="114" y="8"/>
                  <a:pt x="137" y="21"/>
                  <a:pt x="152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18" y="40"/>
                  <a:pt x="116" y="42"/>
                  <a:pt x="116" y="44"/>
                </a:cubicBezTo>
                <a:cubicBezTo>
                  <a:pt x="116" y="46"/>
                  <a:pt x="118" y="48"/>
                  <a:pt x="12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2" y="48"/>
                  <a:pt x="164" y="46"/>
                  <a:pt x="164" y="44"/>
                </a:cubicBezTo>
                <a:cubicBezTo>
                  <a:pt x="164" y="4"/>
                  <a:pt x="164" y="4"/>
                  <a:pt x="164" y="4"/>
                </a:cubicBezTo>
                <a:cubicBezTo>
                  <a:pt x="164" y="2"/>
                  <a:pt x="162" y="0"/>
                  <a:pt x="160" y="0"/>
                </a:cubicBezTo>
                <a:cubicBezTo>
                  <a:pt x="158" y="0"/>
                  <a:pt x="156" y="2"/>
                  <a:pt x="156" y="4"/>
                </a:cubicBezTo>
                <a:cubicBezTo>
                  <a:pt x="156" y="32"/>
                  <a:pt x="156" y="32"/>
                  <a:pt x="156" y="32"/>
                </a:cubicBezTo>
                <a:cubicBezTo>
                  <a:pt x="140" y="13"/>
                  <a:pt x="115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6" y="92"/>
                  <a:pt x="8" y="90"/>
                  <a:pt x="8" y="88"/>
                </a:cubicBezTo>
                <a:cubicBezTo>
                  <a:pt x="8" y="44"/>
                  <a:pt x="44" y="8"/>
                  <a:pt x="88" y="8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1797420-F7FD-7B39-DE58-B09D9EDF9A94}"/>
              </a:ext>
            </a:extLst>
          </p:cNvPr>
          <p:cNvSpPr txBox="1"/>
          <p:nvPr/>
        </p:nvSpPr>
        <p:spPr>
          <a:xfrm>
            <a:off x="3279913" y="6281531"/>
            <a:ext cx="538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*Le libellé complet des objectifs déterminés par le comité de pilotage se trouve en annexe</a:t>
            </a:r>
          </a:p>
        </p:txBody>
      </p:sp>
    </p:spTree>
    <p:extLst>
      <p:ext uri="{BB962C8B-B14F-4D97-AF65-F5344CB8AC3E}">
        <p14:creationId xmlns:p14="http://schemas.microsoft.com/office/powerpoint/2010/main" val="151083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3A797590-D1CD-5EDF-4816-AB27C655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74" y="73093"/>
            <a:ext cx="10847540" cy="614928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060F793-03DF-7F1F-872A-D7862A3D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rcRect t="6035" b="22926"/>
          <a:stretch>
            <a:fillRect/>
          </a:stretch>
        </p:blipFill>
        <p:spPr>
          <a:xfrm>
            <a:off x="4502890" y="1415440"/>
            <a:ext cx="3049140" cy="32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2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189D3-B930-D0BD-06A6-3DF56EAD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C8292C-A5CB-CA2C-960B-A49D4231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/>
              <a:t>Où on est rendu?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E96E570-FA32-5600-C0D1-AFF0CAD6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/>
              <a:t>Commencé à documenter nos émissions de GES </a:t>
            </a:r>
          </a:p>
          <a:p>
            <a:r>
              <a:rPr lang="fr-CA"/>
              <a:t>Amorcé l’analyse des risques climatiques</a:t>
            </a:r>
          </a:p>
          <a:p>
            <a:r>
              <a:rPr lang="fr-CA"/>
              <a:t>Allés à la rencontre des parties prenantes du territoire</a:t>
            </a:r>
          </a:p>
          <a:p>
            <a:r>
              <a:rPr lang="fr-CA"/>
              <a:t>Débuté la mobilisation des acteurs</a:t>
            </a:r>
          </a:p>
        </p:txBody>
      </p:sp>
    </p:spTree>
    <p:extLst>
      <p:ext uri="{BB962C8B-B14F-4D97-AF65-F5344CB8AC3E}">
        <p14:creationId xmlns:p14="http://schemas.microsoft.com/office/powerpoint/2010/main" val="23049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33C3D-B609-0C5E-C987-C13AF8305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720B5F6-1122-B775-9EFB-904782FD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D’où proviennent les GES </a:t>
            </a:r>
            <a:br>
              <a:rPr lang="fr-CA"/>
            </a:br>
            <a:r>
              <a:rPr lang="fr-CA"/>
              <a:t>sur notre territoire?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661817-17C2-9325-0988-85DB9559A19C}"/>
              </a:ext>
            </a:extLst>
          </p:cNvPr>
          <p:cNvSpPr txBox="1"/>
          <p:nvPr/>
        </p:nvSpPr>
        <p:spPr>
          <a:xfrm>
            <a:off x="1119037" y="1735847"/>
            <a:ext cx="9935663" cy="1129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CA" sz="2833" b="1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igne Plus 2">
            <a:extLst>
              <a:ext uri="{FF2B5EF4-FFF2-40B4-BE49-F238E27FC236}">
                <a16:creationId xmlns:a16="http://schemas.microsoft.com/office/drawing/2014/main" id="{4C61B0EC-AD44-6116-72E3-F696913720FC}"/>
              </a:ext>
            </a:extLst>
          </p:cNvPr>
          <p:cNvSpPr/>
          <p:nvPr/>
        </p:nvSpPr>
        <p:spPr>
          <a:xfrm>
            <a:off x="5439459" y="2477037"/>
            <a:ext cx="1331345" cy="1375909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>
              <a:latin typeface="Aptos" panose="020B00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8A82EB2-44A8-D6B3-7FFB-5228ED64B901}"/>
              </a:ext>
            </a:extLst>
          </p:cNvPr>
          <p:cNvSpPr/>
          <p:nvPr/>
        </p:nvSpPr>
        <p:spPr>
          <a:xfrm>
            <a:off x="1137300" y="1939739"/>
            <a:ext cx="4162926" cy="2571049"/>
          </a:xfrm>
          <a:prstGeom prst="roundRect">
            <a:avLst/>
          </a:prstGeom>
          <a:solidFill>
            <a:srgbClr val="C1C3DD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5" algn="ctr">
              <a:tabLst>
                <a:tab pos="90485" algn="l"/>
              </a:tabLst>
            </a:pPr>
            <a:r>
              <a:rPr lang="fr-CA" sz="3200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INVENTAIRE</a:t>
            </a:r>
          </a:p>
          <a:p>
            <a:pPr marL="90485" algn="ctr">
              <a:tabLst>
                <a:tab pos="90485" algn="l"/>
              </a:tabLst>
            </a:pPr>
            <a:r>
              <a:rPr lang="fr-CA" sz="3200" b="1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CORPORATIF</a:t>
            </a:r>
          </a:p>
          <a:p>
            <a:pPr marL="90485" algn="ctr">
              <a:tabLst>
                <a:tab pos="90485" algn="l"/>
              </a:tabLst>
            </a:pPr>
            <a:r>
              <a:rPr lang="fr-CA" sz="2000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GES produits par les activités directes de la MRC et de ses municipalités (bâtiments, véhicules, etc.).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71CD42-C583-F945-08DC-94148D6579E7}"/>
              </a:ext>
            </a:extLst>
          </p:cNvPr>
          <p:cNvSpPr/>
          <p:nvPr/>
        </p:nvSpPr>
        <p:spPr>
          <a:xfrm>
            <a:off x="6910038" y="1936924"/>
            <a:ext cx="4162926" cy="2571049"/>
          </a:xfrm>
          <a:prstGeom prst="roundRect">
            <a:avLst/>
          </a:prstGeom>
          <a:solidFill>
            <a:srgbClr val="C1C3DD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5" algn="ctr">
              <a:tabLst>
                <a:tab pos="90485" algn="l"/>
              </a:tabLst>
            </a:pPr>
            <a:r>
              <a:rPr lang="fr-CA" sz="3200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INVENTAIRE</a:t>
            </a:r>
          </a:p>
          <a:p>
            <a:pPr marL="90485" algn="ctr">
              <a:tabLst>
                <a:tab pos="90485" algn="l"/>
              </a:tabLst>
            </a:pPr>
            <a:r>
              <a:rPr lang="fr-CA" sz="3200" b="1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COLLECTIF</a:t>
            </a:r>
          </a:p>
          <a:p>
            <a:pPr marL="90485" algn="ctr">
              <a:tabLst>
                <a:tab pos="90485" algn="l"/>
              </a:tabLst>
            </a:pPr>
            <a:r>
              <a:rPr lang="fr-CA" sz="2000">
                <a:solidFill>
                  <a:schemeClr val="tx1"/>
                </a:solidFill>
                <a:latin typeface="Aptos" panose="020B0004020202020204" pitchFamily="34" charset="0"/>
                <a:ea typeface="Open Sans"/>
                <a:cs typeface="Open Sans"/>
              </a:rPr>
              <a:t>GES générées par l’ensemble des activités sur le territoire d'une collectivité, peu importe qui les émets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48962B1-C3D6-8C1F-311D-AB7FEC316A73}"/>
              </a:ext>
            </a:extLst>
          </p:cNvPr>
          <p:cNvSpPr txBox="1"/>
          <p:nvPr/>
        </p:nvSpPr>
        <p:spPr>
          <a:xfrm>
            <a:off x="6117958" y="4779031"/>
            <a:ext cx="53276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 sz="1400"/>
            </a:pPr>
            <a:r>
              <a:rPr lang="fr-CA" sz="3000">
                <a:latin typeface="Aptos" panose="020B0004020202020204" pitchFamily="34" charset="0"/>
              </a:rPr>
              <a:t>🏠  + 🚗  + 🗑️  +  (🏭  + 🐄)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6A95961-6256-7ABC-11D2-31BEA24F82C6}"/>
              </a:ext>
            </a:extLst>
          </p:cNvPr>
          <p:cNvSpPr txBox="1"/>
          <p:nvPr/>
        </p:nvSpPr>
        <p:spPr>
          <a:xfrm>
            <a:off x="947799" y="4802066"/>
            <a:ext cx="41160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 sz="1400"/>
            </a:pPr>
            <a:r>
              <a:rPr lang="fr-CA" sz="3000">
                <a:latin typeface="Aptos" panose="020B0004020202020204" pitchFamily="34" charset="0"/>
              </a:rPr>
              <a:t>🏛️ + 🚛 + 💧🏭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B30870-4FD7-2634-1AC4-9E82BE5226C1}"/>
              </a:ext>
            </a:extLst>
          </p:cNvPr>
          <p:cNvSpPr txBox="1"/>
          <p:nvPr/>
        </p:nvSpPr>
        <p:spPr>
          <a:xfrm>
            <a:off x="9531675" y="4586400"/>
            <a:ext cx="1353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i="1"/>
              <a:t>optionnel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F8C45C5-E695-D033-9B34-8AD5EA1AC544}"/>
              </a:ext>
            </a:extLst>
          </p:cNvPr>
          <p:cNvCxnSpPr>
            <a:cxnSpLocks/>
          </p:cNvCxnSpPr>
          <p:nvPr/>
        </p:nvCxnSpPr>
        <p:spPr>
          <a:xfrm>
            <a:off x="9762191" y="6065635"/>
            <a:ext cx="0" cy="323394"/>
          </a:xfrm>
          <a:prstGeom prst="line">
            <a:avLst/>
          </a:prstGeom>
          <a:ln>
            <a:solidFill>
              <a:srgbClr val="A19F4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C511F7FE-4CF0-5C2D-5FE8-4861FEDF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096" y="546041"/>
            <a:ext cx="2381250" cy="457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A11EC6-CEE3-7401-2640-8C05B3E0F3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161958"/>
            <a:ext cx="1508491" cy="15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436D-A0DC-596D-3B38-7BF950B87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A98867-B685-4D71-E286-336D1B00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climat change déjà en Montérégie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5CF526B-3118-D871-EF07-A4A0B91E7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51433"/>
              </p:ext>
            </p:extLst>
          </p:nvPr>
        </p:nvGraphicFramePr>
        <p:xfrm>
          <a:off x="838196" y="2279450"/>
          <a:ext cx="10515604" cy="18897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628901">
                  <a:extLst>
                    <a:ext uri="{9D8B030D-6E8A-4147-A177-3AD203B41FA5}">
                      <a16:colId xmlns:a16="http://schemas.microsoft.com/office/drawing/2014/main" val="2867622545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368533261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4128641465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1130869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CA" sz="1000" b="1"/>
                    </a:p>
                    <a:p>
                      <a:pPr algn="ctr"/>
                      <a:r>
                        <a:rPr lang="fr-CA" sz="3600" b="1"/>
                        <a:t>🌡️</a:t>
                      </a:r>
                    </a:p>
                    <a:p>
                      <a:pPr algn="ctr"/>
                      <a:endParaRPr lang="fr-CA" b="1"/>
                    </a:p>
                    <a:p>
                      <a:pPr algn="ctr"/>
                      <a:r>
                        <a:rPr lang="fr-CA" b="1"/>
                        <a:t>Des températures en hausse, toutes saisons confondues</a:t>
                      </a:r>
                    </a:p>
                  </a:txBody>
                  <a:tcPr>
                    <a:solidFill>
                      <a:srgbClr val="C1C3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000" b="1"/>
                    </a:p>
                    <a:p>
                      <a:pPr algn="ctr"/>
                      <a:r>
                        <a:rPr lang="fr-CA" sz="3600" b="1"/>
                        <a:t>🌧️</a:t>
                      </a:r>
                    </a:p>
                    <a:p>
                      <a:pPr algn="ctr"/>
                      <a:endParaRPr lang="fr-CA" b="1"/>
                    </a:p>
                    <a:p>
                      <a:pPr algn="ctr"/>
                      <a:r>
                        <a:rPr lang="fr-CA" b="1"/>
                        <a:t>Un passage de la neige vers la pluie</a:t>
                      </a:r>
                    </a:p>
                  </a:txBody>
                  <a:tcPr>
                    <a:solidFill>
                      <a:srgbClr val="C1C3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000" b="1"/>
                    </a:p>
                    <a:p>
                      <a:pPr algn="ctr"/>
                      <a:r>
                        <a:rPr lang="fr-CA" sz="3600" b="1"/>
                        <a:t>⛈️</a:t>
                      </a:r>
                    </a:p>
                    <a:p>
                      <a:pPr algn="ctr"/>
                      <a:endParaRPr lang="fr-CA" b="1"/>
                    </a:p>
                    <a:p>
                      <a:pPr algn="ctr"/>
                      <a:r>
                        <a:rPr lang="fr-CA" b="1"/>
                        <a:t>Plus d’eau, en moins de temps</a:t>
                      </a:r>
                      <a:r>
                        <a:rPr lang="fr-CA" sz="1800" b="1"/>
                        <a:t> </a:t>
                      </a:r>
                      <a:endParaRPr lang="fr-CA" b="1"/>
                    </a:p>
                  </a:txBody>
                  <a:tcPr>
                    <a:solidFill>
                      <a:srgbClr val="C1C3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000" b="1"/>
                    </a:p>
                    <a:p>
                      <a:pPr algn="ctr"/>
                      <a:r>
                        <a:rPr lang="fr-CA" sz="3600" b="1"/>
                        <a:t>❄️ </a:t>
                      </a:r>
                    </a:p>
                    <a:p>
                      <a:pPr algn="ctr"/>
                      <a:endParaRPr lang="fr-CA" b="1"/>
                    </a:p>
                    <a:p>
                      <a:pPr algn="ctr"/>
                      <a:r>
                        <a:rPr lang="fr-CA" b="1"/>
                        <a:t>Des cycles de gel-dégel plus variables</a:t>
                      </a:r>
                    </a:p>
                  </a:txBody>
                  <a:tcPr>
                    <a:solidFill>
                      <a:srgbClr val="C1C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871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49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1292A-2102-0E45-1A08-5F3DE366F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45CA6870-844A-1681-DB0F-83FCE39A72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4062484"/>
              </p:ext>
            </p:extLst>
          </p:nvPr>
        </p:nvGraphicFramePr>
        <p:xfrm>
          <a:off x="838200" y="1773079"/>
          <a:ext cx="105156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47337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180627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77649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3200"/>
                        <a:t>Aléas </a:t>
                      </a:r>
                    </a:p>
                    <a:p>
                      <a:pPr algn="ctr"/>
                      <a:r>
                        <a:rPr lang="fr-CA" sz="3200"/>
                        <a:t>Climatiques*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/>
                        <a:t>Leurs </a:t>
                      </a:r>
                    </a:p>
                    <a:p>
                      <a:pPr algn="ctr"/>
                      <a:r>
                        <a:rPr lang="fr-CA" sz="3200"/>
                        <a:t>impacts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/>
                        <a:t>Notre capacité </a:t>
                      </a:r>
                    </a:p>
                    <a:p>
                      <a:pPr algn="ctr"/>
                      <a:r>
                        <a:rPr lang="fr-CA" sz="3200"/>
                        <a:t>à y faire face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72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2400"/>
                        <a:t>☀️ Chaleur extrême</a:t>
                      </a:r>
                      <a:br>
                        <a:rPr lang="fr-CA" sz="2400"/>
                      </a:br>
                      <a:r>
                        <a:rPr lang="fr-CA" sz="2400"/>
                        <a:t>🌧️ Pluie intense</a:t>
                      </a:r>
                    </a:p>
                    <a:p>
                      <a:pPr algn="ctr"/>
                      <a:r>
                        <a:rPr lang="fr-CA" sz="2400"/>
                        <a:t>Inondation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/>
                        <a:t>🚧 Routes endommagées</a:t>
                      </a:r>
                      <a:br>
                        <a:rPr lang="fr-CA" sz="2400"/>
                      </a:br>
                      <a:r>
                        <a:rPr lang="fr-CA" sz="2400"/>
                        <a:t>⚠️ Pression sur les services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/>
                        <a:t>👥 Organisation municipale</a:t>
                      </a:r>
                      <a:br>
                        <a:rPr lang="fr-CA" sz="2400"/>
                      </a:br>
                      <a:r>
                        <a:rPr lang="fr-CA" sz="2400"/>
                        <a:t>🌳 Aménagement du territoire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500671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5D2644EF-0D89-F4DA-02C9-53906CFA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À quoi on doit se préparer?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B1DA922-FF74-FB12-DCF1-6687E593CB91}"/>
              </a:ext>
            </a:extLst>
          </p:cNvPr>
          <p:cNvSpPr/>
          <p:nvPr/>
        </p:nvSpPr>
        <p:spPr>
          <a:xfrm>
            <a:off x="4076148" y="2089433"/>
            <a:ext cx="615122" cy="4340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6FC979-BEA4-2D00-AFDE-4D280E20EC91}"/>
              </a:ext>
            </a:extLst>
          </p:cNvPr>
          <p:cNvSpPr txBox="1"/>
          <p:nvPr/>
        </p:nvSpPr>
        <p:spPr>
          <a:xfrm>
            <a:off x="3279913" y="6281531"/>
            <a:ext cx="538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*La liste complète des aléas sélectionnés par le comité de pilotage se trouve en annexe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9EB263BD-AF74-8A80-7EA6-9322AA851B37}"/>
              </a:ext>
            </a:extLst>
          </p:cNvPr>
          <p:cNvSpPr/>
          <p:nvPr/>
        </p:nvSpPr>
        <p:spPr>
          <a:xfrm>
            <a:off x="7407413" y="2089433"/>
            <a:ext cx="615122" cy="43409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334968-6225-BB1A-908D-9F401F08DCFE}"/>
              </a:ext>
            </a:extLst>
          </p:cNvPr>
          <p:cNvSpPr txBox="1"/>
          <p:nvPr/>
        </p:nvSpPr>
        <p:spPr>
          <a:xfrm>
            <a:off x="3044687" y="4968613"/>
            <a:ext cx="538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/>
              <a:t>Risque = aléas x impact</a:t>
            </a:r>
          </a:p>
        </p:txBody>
      </p:sp>
    </p:spTree>
    <p:extLst>
      <p:ext uri="{BB962C8B-B14F-4D97-AF65-F5344CB8AC3E}">
        <p14:creationId xmlns:p14="http://schemas.microsoft.com/office/powerpoint/2010/main" val="218914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F2CD9-2AC7-4384-F3D5-BD46BEF9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CA0DDAD-F554-F3BE-1B2E-317E069A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Éviter l’ingérable et gérer l’inévitable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9DD9B4-3DBF-696A-3EBA-F383F7F1A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1C3DD">
                <a:tint val="45000"/>
                <a:satMod val="400000"/>
              </a:srgbClr>
            </a:duotone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7"/>
          <a:stretch/>
        </p:blipFill>
        <p:spPr>
          <a:xfrm>
            <a:off x="138088" y="1727779"/>
            <a:ext cx="11926912" cy="45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0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172D8-8458-526B-2EB9-A3EA79AE7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2EE6A5-60FA-CD3A-4CC4-476FFC12B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3052"/>
            <a:ext cx="3314769" cy="823912"/>
          </a:xfrm>
        </p:spPr>
        <p:txBody>
          <a:bodyPr/>
          <a:lstStyle/>
          <a:p>
            <a:r>
              <a:rPr lang="fr-FR"/>
              <a:t>Atténuation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885ED7-1B5F-2E6B-CA7C-3E366317F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6964"/>
            <a:ext cx="3314769" cy="1306513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Décarbonation de l’aréna Marcel-</a:t>
            </a:r>
            <a:r>
              <a:rPr lang="fr-FR" err="1"/>
              <a:t>Dutil</a:t>
            </a:r>
            <a:r>
              <a:rPr lang="fr-FR"/>
              <a:t> à </a:t>
            </a:r>
            <a:r>
              <a:rPr lang="fr-FR" err="1"/>
              <a:t>Saint-Gédéon</a:t>
            </a:r>
            <a:r>
              <a:rPr lang="fr-FR"/>
              <a:t> de Beauce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F943514-53AF-3D90-3760-55238847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Passer à l’action (volet 2)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165CB5D-02B1-6799-C09F-ADC239D6B2E1}"/>
              </a:ext>
            </a:extLst>
          </p:cNvPr>
          <p:cNvSpPr txBox="1">
            <a:spLocks/>
          </p:cNvSpPr>
          <p:nvPr/>
        </p:nvSpPr>
        <p:spPr>
          <a:xfrm>
            <a:off x="4263886" y="1382577"/>
            <a:ext cx="331476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Atténuation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E3562F30-15A5-E1B7-595C-79257DF95A31}"/>
              </a:ext>
            </a:extLst>
          </p:cNvPr>
          <p:cNvSpPr txBox="1">
            <a:spLocks/>
          </p:cNvSpPr>
          <p:nvPr/>
        </p:nvSpPr>
        <p:spPr>
          <a:xfrm>
            <a:off x="4263886" y="2206488"/>
            <a:ext cx="3314769" cy="1306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363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D3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Système d’</a:t>
            </a:r>
            <a:r>
              <a:rPr lang="fr-FR" err="1"/>
              <a:t>auto-partage</a:t>
            </a:r>
            <a:r>
              <a:rPr lang="fr-FR"/>
              <a:t> de véhicule électrique, L’Assomption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CF1187-DAA4-8761-1E34-9A89F21953D4}"/>
              </a:ext>
            </a:extLst>
          </p:cNvPr>
          <p:cNvSpPr txBox="1">
            <a:spLocks/>
          </p:cNvSpPr>
          <p:nvPr/>
        </p:nvSpPr>
        <p:spPr>
          <a:xfrm>
            <a:off x="7754178" y="1373052"/>
            <a:ext cx="331476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Adaptation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2AECB369-D4C1-B505-2B55-225D8ADBBF71}"/>
              </a:ext>
            </a:extLst>
          </p:cNvPr>
          <p:cNvSpPr txBox="1">
            <a:spLocks/>
          </p:cNvSpPr>
          <p:nvPr/>
        </p:nvSpPr>
        <p:spPr>
          <a:xfrm>
            <a:off x="7754178" y="2196964"/>
            <a:ext cx="3314769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363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D3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Travaux de réfection en ajoutant des infrastructures vertes</a:t>
            </a:r>
            <a:r>
              <a:rPr lang="fr-FR"/>
              <a:t>, Granby</a:t>
            </a:r>
            <a:endParaRPr lang="fr-CA"/>
          </a:p>
        </p:txBody>
      </p:sp>
      <p:pic>
        <p:nvPicPr>
          <p:cNvPr id="11" name="Picture 2" descr="noues">
            <a:extLst>
              <a:ext uri="{FF2B5EF4-FFF2-40B4-BE49-F238E27FC236}">
                <a16:creationId xmlns:a16="http://schemas.microsoft.com/office/drawing/2014/main" id="{2EDCDC67-C102-C524-8F93-46C245D9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0304"/>
          <a:stretch>
            <a:fillRect/>
          </a:stretch>
        </p:blipFill>
        <p:spPr bwMode="auto">
          <a:xfrm>
            <a:off x="8046573" y="3522527"/>
            <a:ext cx="2712572" cy="2268153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CB1FCD-B41F-A968-E1D3-B81F94B44E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67"/>
          <a:stretch>
            <a:fillRect/>
          </a:stretch>
        </p:blipFill>
        <p:spPr>
          <a:xfrm>
            <a:off x="954155" y="3522527"/>
            <a:ext cx="3110949" cy="230005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FAE507-BBC1-3D1F-E1E4-6F5D261B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82" y="3522527"/>
            <a:ext cx="2618114" cy="230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3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DD9A2F-5F55-CCC7-4040-6D62D879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fr-FR"/>
              <a:t>MOT DU PRÉFET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5E7399F8-C2F9-9181-2B01-BDA62D3DA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916" r="-1" b="29915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E1A8355-82AE-FC0A-9A13-A86A1518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fr-FR"/>
              <a:t>Vincent </a:t>
            </a:r>
            <a:r>
              <a:rPr lang="fr-FR" err="1"/>
              <a:t>Deguise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33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0A13-E070-A175-EEE8-65D05396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D3B5DC6-C3D8-44B5-3844-32BDCC61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Mobilisation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4C954-C7BE-5353-F3C8-489041220739}"/>
              </a:ext>
            </a:extLst>
          </p:cNvPr>
          <p:cNvSpPr txBox="1"/>
          <p:nvPr/>
        </p:nvSpPr>
        <p:spPr>
          <a:xfrm>
            <a:off x="1111526" y="1488751"/>
            <a:ext cx="9968948" cy="56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800" b="1"/>
              <a:t>Aucun plan climat ne fonctionne sans les gens</a:t>
            </a:r>
            <a:endParaRPr lang="fr-FR" sz="28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6F0FE9-23BF-81A1-CE55-44C9C8456A21}"/>
              </a:ext>
            </a:extLst>
          </p:cNvPr>
          <p:cNvSpPr txBox="1"/>
          <p:nvPr/>
        </p:nvSpPr>
        <p:spPr>
          <a:xfrm>
            <a:off x="1661794" y="3068847"/>
            <a:ext cx="3864481" cy="1690959"/>
          </a:xfrm>
          <a:prstGeom prst="roundRect">
            <a:avLst/>
          </a:prstGeom>
          <a:solidFill>
            <a:srgbClr val="C1C3D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Réalités terrain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Préoccupations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Expériences vécus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Initiatives existantes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8D8D34-2EAE-ED9A-84CB-960317AEC9D7}"/>
              </a:ext>
            </a:extLst>
          </p:cNvPr>
          <p:cNvSpPr txBox="1"/>
          <p:nvPr/>
        </p:nvSpPr>
        <p:spPr>
          <a:xfrm>
            <a:off x="7002755" y="3068846"/>
            <a:ext cx="3587085" cy="1690959"/>
          </a:xfrm>
          <a:prstGeom prst="roundRect">
            <a:avLst/>
          </a:prstGeom>
          <a:solidFill>
            <a:srgbClr val="C1C3D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Prioriser ensemble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Proposer des solutions</a:t>
            </a:r>
          </a:p>
          <a:p>
            <a:pPr marL="380985" indent="-380985">
              <a:buFont typeface="Arial" panose="020B0604020202020204" pitchFamily="34" charset="0"/>
              <a:buChar char="•"/>
            </a:pPr>
            <a:r>
              <a:rPr lang="fr-CA" sz="2333" b="1">
                <a:solidFill>
                  <a:schemeClr val="tx1"/>
                </a:solidFill>
              </a:rPr>
              <a:t>Agir collectivement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9FA9C8-702C-6182-4057-7E1DEA3C43E0}"/>
              </a:ext>
            </a:extLst>
          </p:cNvPr>
          <p:cNvSpPr txBox="1"/>
          <p:nvPr/>
        </p:nvSpPr>
        <p:spPr>
          <a:xfrm>
            <a:off x="1520687" y="2267441"/>
            <a:ext cx="411054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/>
              <a:t>Comprendre et écouter</a:t>
            </a:r>
          </a:p>
          <a:p>
            <a:pPr algn="ctr"/>
            <a:r>
              <a:rPr lang="fr-CA" sz="1500" i="1"/>
              <a:t>Janvier à juin 2026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ACB7DC-9BED-3BFD-DA66-99F1F612D692}"/>
              </a:ext>
            </a:extLst>
          </p:cNvPr>
          <p:cNvSpPr txBox="1"/>
          <p:nvPr/>
        </p:nvSpPr>
        <p:spPr>
          <a:xfrm>
            <a:off x="6620401" y="2267441"/>
            <a:ext cx="421324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err="1"/>
              <a:t>Co-construire</a:t>
            </a:r>
            <a:r>
              <a:rPr lang="fr-CA" sz="2800"/>
              <a:t> les actions</a:t>
            </a:r>
            <a:endParaRPr lang="fr-CA" sz="2800" i="1"/>
          </a:p>
          <a:p>
            <a:pPr algn="ctr"/>
            <a:r>
              <a:rPr lang="fr-CA" sz="1500" i="1"/>
              <a:t>Octobre à décembre 2026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B435196E-7B3B-7C13-F130-D2E45FF0CEAB}"/>
              </a:ext>
            </a:extLst>
          </p:cNvPr>
          <p:cNvSpPr/>
          <p:nvPr/>
        </p:nvSpPr>
        <p:spPr>
          <a:xfrm>
            <a:off x="5783692" y="3460531"/>
            <a:ext cx="961646" cy="69390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90A7D7-C34B-C1CF-3CA7-183BE3BD12A9}"/>
              </a:ext>
            </a:extLst>
          </p:cNvPr>
          <p:cNvSpPr txBox="1"/>
          <p:nvPr/>
        </p:nvSpPr>
        <p:spPr>
          <a:xfrm>
            <a:off x="2782300" y="5040280"/>
            <a:ext cx="6964430" cy="105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800" b="1"/>
              <a:t>Une transition juste et équitable, construite avec le milieu</a:t>
            </a:r>
            <a:endParaRPr lang="fr-FR" sz="280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DD34702-2463-C3E4-CE62-D5BB26EC6AFE}"/>
              </a:ext>
            </a:extLst>
          </p:cNvPr>
          <p:cNvSpPr/>
          <p:nvPr/>
        </p:nvSpPr>
        <p:spPr>
          <a:xfrm rot="19474113">
            <a:off x="416443" y="3055430"/>
            <a:ext cx="1502768" cy="536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Sondage grand public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EC0429-12D1-EA7E-1211-2F314AB696AC}"/>
              </a:ext>
            </a:extLst>
          </p:cNvPr>
          <p:cNvSpPr/>
          <p:nvPr/>
        </p:nvSpPr>
        <p:spPr>
          <a:xfrm rot="19474113">
            <a:off x="10272790" y="2800583"/>
            <a:ext cx="1502768" cy="536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Sommet climat</a:t>
            </a:r>
          </a:p>
        </p:txBody>
      </p:sp>
    </p:spTree>
    <p:extLst>
      <p:ext uri="{BB962C8B-B14F-4D97-AF65-F5344CB8AC3E}">
        <p14:creationId xmlns:p14="http://schemas.microsoft.com/office/powerpoint/2010/main" val="336674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62CD-9785-CCCF-7A86-B2FEE62E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839598-D831-C16D-A631-7C7682FA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Rôle des acteurs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13161A-5FAA-CD3D-F7CC-7B4D5F6CD362}"/>
              </a:ext>
            </a:extLst>
          </p:cNvPr>
          <p:cNvSpPr txBox="1"/>
          <p:nvPr/>
        </p:nvSpPr>
        <p:spPr>
          <a:xfrm>
            <a:off x="2782300" y="5040280"/>
            <a:ext cx="6964430" cy="105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800" b="1"/>
              <a:t>Plus on implique tôt, plus les solutions fonctionnent</a:t>
            </a:r>
            <a:endParaRPr lang="fr-FR" sz="28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96AD16-1142-DA60-E4C7-F8B50A2F17F2}"/>
              </a:ext>
            </a:extLst>
          </p:cNvPr>
          <p:cNvSpPr txBox="1"/>
          <p:nvPr/>
        </p:nvSpPr>
        <p:spPr>
          <a:xfrm>
            <a:off x="2248899" y="2003216"/>
            <a:ext cx="6964430" cy="560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800" b="1"/>
              <a:t>COLLABORATION</a:t>
            </a:r>
            <a:endParaRPr lang="fr-FR" sz="280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4A7FC5E-BBF6-E928-4030-BD54A2D32615}"/>
              </a:ext>
            </a:extLst>
          </p:cNvPr>
          <p:cNvSpPr/>
          <p:nvPr/>
        </p:nvSpPr>
        <p:spPr>
          <a:xfrm>
            <a:off x="1222512" y="2750415"/>
            <a:ext cx="9223513" cy="1051442"/>
          </a:xfrm>
          <a:prstGeom prst="roundRect">
            <a:avLst/>
          </a:prstGeom>
          <a:solidFill>
            <a:srgbClr val="C1C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>
                <a:solidFill>
                  <a:schemeClr val="tx1"/>
                </a:solidFill>
              </a:rPr>
              <a:t>Municipalités ↔ Entreprises ↔ Organismes ↔ Citoyens</a:t>
            </a:r>
          </a:p>
        </p:txBody>
      </p:sp>
    </p:spTree>
    <p:extLst>
      <p:ext uri="{BB962C8B-B14F-4D97-AF65-F5344CB8AC3E}">
        <p14:creationId xmlns:p14="http://schemas.microsoft.com/office/powerpoint/2010/main" val="1470281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5E94-47E7-4946-7C0C-7F0E2F917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C3366C-954F-AF90-69E3-8E695767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44F543-D272-1AD5-8568-F5C61C5F1722}"/>
              </a:ext>
            </a:extLst>
          </p:cNvPr>
          <p:cNvSpPr txBox="1"/>
          <p:nvPr/>
        </p:nvSpPr>
        <p:spPr>
          <a:xfrm>
            <a:off x="2047461" y="2345635"/>
            <a:ext cx="7891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/>
              <a:t>On comprend mieux notre territoire</a:t>
            </a:r>
            <a:br>
              <a:rPr lang="fr-CA" sz="2800"/>
            </a:br>
            <a:r>
              <a:rPr lang="fr-CA" sz="2800" b="1"/>
              <a:t>On a commencé à agir</a:t>
            </a:r>
            <a:br>
              <a:rPr lang="fr-CA" sz="2800"/>
            </a:br>
            <a:r>
              <a:rPr lang="fr-CA" sz="2800" b="1"/>
              <a:t>Et maintenant… on construit la suite ensemble</a:t>
            </a:r>
            <a:endParaRPr lang="fr-CA" sz="2800"/>
          </a:p>
        </p:txBody>
      </p:sp>
    </p:spTree>
    <p:extLst>
      <p:ext uri="{BB962C8B-B14F-4D97-AF65-F5344CB8AC3E}">
        <p14:creationId xmlns:p14="http://schemas.microsoft.com/office/powerpoint/2010/main" val="187795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5AEA-37DE-3C5F-20DB-1401C67A4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5141E18-4A13-AEFB-844C-C9C14C8B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Participer au Plan climat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6D610E-DBF7-39EF-FAA4-C4150E778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65" y="1008717"/>
            <a:ext cx="4155942" cy="52129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6FC8DB-18BC-22E7-F7F5-757EA22B3C39}"/>
              </a:ext>
            </a:extLst>
          </p:cNvPr>
          <p:cNvSpPr txBox="1"/>
          <p:nvPr/>
        </p:nvSpPr>
        <p:spPr>
          <a:xfrm>
            <a:off x="1659835" y="1722363"/>
            <a:ext cx="5516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/>
              <a:t>Répondez au sondage</a:t>
            </a:r>
          </a:p>
          <a:p>
            <a:br>
              <a:rPr lang="fr-CA" sz="2400"/>
            </a:br>
            <a:r>
              <a:rPr lang="fr-CA" sz="2400" b="1"/>
              <a:t>Partagez-le dans vos réseaux</a:t>
            </a:r>
          </a:p>
          <a:p>
            <a:endParaRPr lang="fr-CA" sz="2400" b="1"/>
          </a:p>
          <a:p>
            <a:r>
              <a:rPr lang="fr-CA" sz="2400" b="1"/>
              <a:t>Vos réponses comptent</a:t>
            </a:r>
            <a:br>
              <a:rPr lang="fr-CA" sz="2400"/>
            </a:br>
            <a:r>
              <a:rPr lang="fr-CA" sz="2400"/>
              <a:t>→ pour un plan ancré dans la réalité du territoire</a:t>
            </a:r>
          </a:p>
          <a:p>
            <a:endParaRPr lang="fr-CA" sz="2400" b="1"/>
          </a:p>
          <a:p>
            <a:r>
              <a:rPr lang="fr-CA" sz="2400"/>
              <a:t>📅 </a:t>
            </a:r>
            <a:r>
              <a:rPr lang="fr-CA" sz="2400" b="1"/>
              <a:t>Sommet climat – automne 2026</a:t>
            </a:r>
            <a:br>
              <a:rPr lang="fr-CA" sz="2400"/>
            </a:br>
            <a:r>
              <a:rPr lang="fr-CA" sz="2400"/>
              <a:t>→ pour prioriser les actions ensemble</a:t>
            </a:r>
          </a:p>
        </p:txBody>
      </p:sp>
    </p:spTree>
    <p:extLst>
      <p:ext uri="{BB962C8B-B14F-4D97-AF65-F5344CB8AC3E}">
        <p14:creationId xmlns:p14="http://schemas.microsoft.com/office/powerpoint/2010/main" val="568138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C2303E-C418-DCBD-F126-7EC21784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1DE9D-2F63-C686-A65B-BEA0C60A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F95AF1-7457-A1AC-D4C5-4DDF13436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783761-CE25-15F3-D665-891AF9D472DC}"/>
              </a:ext>
            </a:extLst>
          </p:cNvPr>
          <p:cNvSpPr txBox="1"/>
          <p:nvPr/>
        </p:nvSpPr>
        <p:spPr>
          <a:xfrm>
            <a:off x="4395447" y="2615627"/>
            <a:ext cx="3564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err="1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Merc</a:t>
            </a:r>
            <a:r>
              <a:rPr lang="fr-FR" sz="6600" b="1" err="1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I</a:t>
            </a:r>
            <a:endParaRPr lang="fr-FR" sz="8800" b="1">
              <a:solidFill>
                <a:schemeClr val="bg1"/>
              </a:solidFill>
              <a:latin typeface="Archivo" pitchFamily="2" charset="77"/>
              <a:cs typeface="Archivo" pitchFamily="2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F72E92-0D87-8799-684C-3C6A51A7F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298" y="2055813"/>
            <a:ext cx="2085975" cy="11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50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E15019-95E1-C562-28AC-BA5120D4D3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ANNEXES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13B11D2-CE1F-C2EF-956B-F29EC07B26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3841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1018759-E1BD-2455-982A-781C4146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Les objectifs de la démarche </a:t>
            </a:r>
            <a:br>
              <a:rPr lang="fr-CA"/>
            </a:br>
            <a:r>
              <a:rPr lang="fr-CA" sz="2400"/>
              <a:t>déterminés par le comité de pilotage </a:t>
            </a:r>
            <a:endParaRPr lang="fr-CA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5A8533C-E468-3E19-4BB4-AF5195CB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825625"/>
            <a:ext cx="9918700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b="1">
                <a:latin typeface="Aptos" panose="020B0004020202020204" pitchFamily="34" charset="0"/>
              </a:rPr>
              <a:t>Comprendre</a:t>
            </a:r>
            <a:r>
              <a:rPr lang="fr-CA">
                <a:latin typeface="Aptos" panose="020B0004020202020204" pitchFamily="34" charset="0"/>
              </a:rPr>
              <a:t>. Établir un portrait clair des risques climatiques prioritaires du territoire fondé sur les données scientifiques et la connaissance terrain</a:t>
            </a:r>
            <a:r>
              <a:rPr lang="fr-CA" u="sng">
                <a:latin typeface="Aptos" panose="020B0004020202020204" pitchFamily="34" charset="0"/>
              </a:rPr>
              <a:t>, afin de soutenir une lecture intégrée des enjeux d’aménagement et des systèmes territoriaux.</a:t>
            </a:r>
          </a:p>
          <a:p>
            <a:pPr marL="514350" indent="-514350">
              <a:buFont typeface="+mj-lt"/>
              <a:buAutoNum type="arabicPeriod"/>
            </a:pPr>
            <a:r>
              <a:rPr lang="fr-CA" b="1">
                <a:latin typeface="Aptos" panose="020B0004020202020204" pitchFamily="34" charset="0"/>
              </a:rPr>
              <a:t>Mobiliser</a:t>
            </a:r>
            <a:r>
              <a:rPr lang="fr-CA">
                <a:latin typeface="Aptos" panose="020B0004020202020204" pitchFamily="34" charset="0"/>
              </a:rPr>
              <a:t>. Mobiliser de façon ciblée les municipalités, les acteurs clés et le public afin de documenter les impacts vécus, </a:t>
            </a:r>
            <a:r>
              <a:rPr lang="fr-CA" u="sng">
                <a:latin typeface="Aptos" panose="020B0004020202020204" pitchFamily="34" charset="0"/>
              </a:rPr>
              <a:t>favoriser la collaboration </a:t>
            </a:r>
            <a:r>
              <a:rPr lang="fr-CA">
                <a:latin typeface="Aptos" panose="020B0004020202020204" pitchFamily="34" charset="0"/>
              </a:rPr>
              <a:t>et soutenir l’adhésion aux actions proposées.</a:t>
            </a:r>
          </a:p>
          <a:p>
            <a:pPr marL="514350" indent="-514350">
              <a:buFont typeface="+mj-lt"/>
              <a:buAutoNum type="arabicPeriod"/>
            </a:pPr>
            <a:r>
              <a:rPr lang="fr-CA" b="1">
                <a:latin typeface="Aptos" panose="020B0004020202020204" pitchFamily="34" charset="0"/>
              </a:rPr>
              <a:t>Prioriser</a:t>
            </a:r>
            <a:r>
              <a:rPr lang="fr-CA">
                <a:latin typeface="Aptos" panose="020B0004020202020204" pitchFamily="34" charset="0"/>
              </a:rPr>
              <a:t>. Prioriser de manière transparente un portefeuille d’actions réalistes, arrimées aux planifications de la MRC, </a:t>
            </a:r>
            <a:r>
              <a:rPr lang="fr-CA" u="sng">
                <a:latin typeface="Aptos" panose="020B0004020202020204" pitchFamily="34" charset="0"/>
              </a:rPr>
              <a:t>à son rôle de leadership régional </a:t>
            </a:r>
            <a:r>
              <a:rPr lang="fr-CA">
                <a:latin typeface="Aptos" panose="020B0004020202020204" pitchFamily="34" charset="0"/>
              </a:rPr>
              <a:t>et aux capacités du territoire.</a:t>
            </a:r>
          </a:p>
          <a:p>
            <a:pPr marL="514350" indent="-514350">
              <a:buFont typeface="+mj-lt"/>
              <a:buAutoNum type="arabicPeriod"/>
            </a:pPr>
            <a:r>
              <a:rPr lang="fr-CA" b="1">
                <a:latin typeface="Aptos" panose="020B0004020202020204" pitchFamily="34" charset="0"/>
              </a:rPr>
              <a:t>Mettre en œuvre et suivre. </a:t>
            </a:r>
            <a:r>
              <a:rPr lang="fr-CA">
                <a:latin typeface="Aptos" panose="020B0004020202020204" pitchFamily="34" charset="0"/>
              </a:rPr>
              <a:t>Faire du Plan climat la colonne vertébrale </a:t>
            </a:r>
            <a:r>
              <a:rPr lang="fr-CA" u="sng">
                <a:latin typeface="Aptos" panose="020B0004020202020204" pitchFamily="34" charset="0"/>
              </a:rPr>
              <a:t>en matière de lutte aux changements climatiques</a:t>
            </a:r>
            <a:r>
              <a:rPr lang="fr-CA">
                <a:latin typeface="Aptos" panose="020B0004020202020204" pitchFamily="34" charset="0"/>
              </a:rPr>
              <a:t>, à travers des actions SMART, un cadre de suivi clair et une reddition de comptes cohérente avec les valeurs d’audace, de cohérence et d’engagement.</a:t>
            </a:r>
          </a:p>
          <a:p>
            <a:endParaRPr lang="fr-CA"/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3022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8B9F2-A74A-2E88-7797-B94624245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9150EBC-067C-16FA-2359-E5CA82FCC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Les aléas obligatoires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AD550-F398-5C6D-6119-179E16BC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bg1">
              <a:alpha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fr-CA"/>
              <a:t>Vagues de chaleur</a:t>
            </a:r>
          </a:p>
          <a:p>
            <a:r>
              <a:rPr lang="fr-CA"/>
              <a:t>Précipitations abondantes et fréquentes (liquides)</a:t>
            </a:r>
          </a:p>
          <a:p>
            <a:r>
              <a:rPr lang="fr-CA"/>
              <a:t>Inondations fluviales en eau libre</a:t>
            </a:r>
          </a:p>
          <a:p>
            <a:r>
              <a:rPr lang="fr-CA"/>
              <a:t>Inondations pluviales</a:t>
            </a:r>
          </a:p>
          <a:p>
            <a:r>
              <a:rPr lang="fr-CA"/>
              <a:t>Feux de forêt</a:t>
            </a:r>
          </a:p>
          <a:p>
            <a:r>
              <a:rPr lang="fr-CA"/>
              <a:t>Glissement de terrain</a:t>
            </a:r>
          </a:p>
          <a:p>
            <a:r>
              <a:rPr lang="fr-CA"/>
              <a:t>Verglas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E170EE-8395-F62E-2ECA-95370B1AF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/>
              <a:t>Les aléas ajoutés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D760642-48A3-816A-8E17-8D810820C5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A"/>
              <a:t>Vents violents et tornades</a:t>
            </a:r>
          </a:p>
          <a:p>
            <a:r>
              <a:rPr lang="fr-CA"/>
              <a:t>Redoux hivernaux</a:t>
            </a:r>
          </a:p>
          <a:p>
            <a:r>
              <a:rPr lang="fr-CA"/>
              <a:t>Inondations par embâcle</a:t>
            </a:r>
          </a:p>
          <a:p>
            <a:r>
              <a:rPr lang="fr-CA"/>
              <a:t>Sécheresse</a:t>
            </a:r>
          </a:p>
          <a:p>
            <a:r>
              <a:rPr lang="fr-CA"/>
              <a:t>Érosion fluviale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54AED92-6996-17ED-A32F-219B134D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Les aléas climatiques</a:t>
            </a:r>
            <a:br>
              <a:rPr lang="fr-CA"/>
            </a:br>
            <a:r>
              <a:rPr lang="fr-CA" sz="2400"/>
              <a:t>sélectionnés par le comité de pilotage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976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26D92AB-E1C0-176F-2509-9CD6EB27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Les ambassadeurs du Plan climat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3485664-8174-70BB-4F21-1FA0090FF98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797" r="23146"/>
          <a:stretch>
            <a:fillRect/>
          </a:stretch>
        </p:blipFill>
        <p:spPr>
          <a:xfrm>
            <a:off x="9622563" y="1888432"/>
            <a:ext cx="2090737" cy="2019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26B791-5481-0C27-DA2A-00C5DF1A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658"/>
          <a:stretch>
            <a:fillRect/>
          </a:stretch>
        </p:blipFill>
        <p:spPr>
          <a:xfrm>
            <a:off x="7296223" y="1888432"/>
            <a:ext cx="2092118" cy="20191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B090F4-6BDA-C3C6-5BD7-DA454B652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856" y="1888432"/>
            <a:ext cx="2019147" cy="20191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80C265-AF52-EE8E-0247-4621062326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51" r="7568" b="27160"/>
          <a:stretch>
            <a:fillRect/>
          </a:stretch>
        </p:blipFill>
        <p:spPr>
          <a:xfrm>
            <a:off x="2760778" y="1888432"/>
            <a:ext cx="2047858" cy="20191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8ED3D5-B205-C7D5-5C24-54AFAF124C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58" r="27294"/>
          <a:stretch>
            <a:fillRect/>
          </a:stretch>
        </p:blipFill>
        <p:spPr>
          <a:xfrm>
            <a:off x="478700" y="1888432"/>
            <a:ext cx="2047858" cy="2019148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01C1FD0D-0DA3-3149-476A-C72A3F8C2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32621"/>
              </p:ext>
            </p:extLst>
          </p:nvPr>
        </p:nvGraphicFramePr>
        <p:xfrm>
          <a:off x="478700" y="4059211"/>
          <a:ext cx="11234600" cy="11887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115413">
                  <a:extLst>
                    <a:ext uri="{9D8B030D-6E8A-4147-A177-3AD203B41FA5}">
                      <a16:colId xmlns:a16="http://schemas.microsoft.com/office/drawing/2014/main" val="12283040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805284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65260882"/>
                    </a:ext>
                  </a:extLst>
                </a:gridCol>
                <a:gridCol w="2355574">
                  <a:extLst>
                    <a:ext uri="{9D8B030D-6E8A-4147-A177-3AD203B41FA5}">
                      <a16:colId xmlns:a16="http://schemas.microsoft.com/office/drawing/2014/main" val="4284576817"/>
                    </a:ext>
                  </a:extLst>
                </a:gridCol>
                <a:gridCol w="2191613">
                  <a:extLst>
                    <a:ext uri="{9D8B030D-6E8A-4147-A177-3AD203B41FA5}">
                      <a16:colId xmlns:a16="http://schemas.microsoft.com/office/drawing/2014/main" val="1756833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Richard Potvin</a:t>
                      </a:r>
                    </a:p>
                    <a:p>
                      <a:pPr algn="ctr"/>
                      <a:r>
                        <a:rPr lang="fr-FR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maire de Saint-David</a:t>
                      </a:r>
                      <a:endParaRPr lang="fr-C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Paul </a:t>
                      </a:r>
                      <a:r>
                        <a:rPr lang="fr-CA" b="1" err="1"/>
                        <a:t>Caplette</a:t>
                      </a:r>
                      <a:endParaRPr lang="fr-CA" b="1"/>
                    </a:p>
                    <a:p>
                      <a:pPr algn="ctr"/>
                      <a:r>
                        <a:rPr lang="fr-CA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Ferme Céréales </a:t>
                      </a:r>
                    </a:p>
                    <a:p>
                      <a:pPr algn="ctr"/>
                      <a:r>
                        <a:rPr lang="fr-CA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Bellevue</a:t>
                      </a:r>
                      <a:endParaRPr lang="fr-C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Julie </a:t>
                      </a:r>
                      <a:r>
                        <a:rPr lang="fr-CA" b="1" err="1"/>
                        <a:t>Martucci</a:t>
                      </a:r>
                      <a:endParaRPr lang="fr-CA" b="1"/>
                    </a:p>
                    <a:p>
                      <a:pPr algn="ctr"/>
                      <a:r>
                        <a:rPr lang="fr-FR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présidente des Métiers d’art de Saint-Ours</a:t>
                      </a:r>
                      <a:endParaRPr lang="fr-C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Claude </a:t>
                      </a:r>
                      <a:r>
                        <a:rPr lang="fr-CA" b="1" err="1"/>
                        <a:t>Maheux</a:t>
                      </a:r>
                      <a:r>
                        <a:rPr lang="fr-CA" b="1"/>
                        <a:t>-Picard</a:t>
                      </a:r>
                    </a:p>
                    <a:p>
                      <a:pPr algn="ctr"/>
                      <a:r>
                        <a:rPr lang="fr-FR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directrice générale du CTTEI</a:t>
                      </a:r>
                      <a:endParaRPr lang="fr-C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Vincent </a:t>
                      </a:r>
                      <a:r>
                        <a:rPr lang="fr-CA" b="1" err="1"/>
                        <a:t>Deguise</a:t>
                      </a:r>
                      <a:endParaRPr lang="fr-CA" b="1"/>
                    </a:p>
                    <a:p>
                      <a:pPr algn="ctr"/>
                      <a:r>
                        <a:rPr lang="fr-CA"/>
                        <a:t>Préfet de la MRC de Pierre-De Saurel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067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19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DD9A2F-5F55-CCC7-4040-6D62D879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fr-FR"/>
              <a:t>MOT DE L’AMBASSADEUR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7D2EDD-654E-AD6A-067E-8AC81698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06" r="3" b="26433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A2C8B6-F8D8-8502-BD04-BE8BA5703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algn="ctr"/>
            <a:r>
              <a:rPr lang="fr-FR"/>
              <a:t>Paul </a:t>
            </a:r>
            <a:r>
              <a:rPr lang="fr-FR" err="1"/>
              <a:t>Caplette</a:t>
            </a:r>
            <a:r>
              <a:rPr lang="fr-FR"/>
              <a:t>, </a:t>
            </a:r>
            <a:r>
              <a:rPr lang="fr-CA">
                <a:solidFill>
                  <a:schemeClr val="dk1"/>
                </a:solidFill>
              </a:rPr>
              <a:t>Ferme Céréales Bellevue</a:t>
            </a:r>
            <a:endParaRPr lang="fr-CA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03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00CE-0FED-F8C7-B22F-62651F09A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42D1E7B-EE6F-638E-689F-A29DDE67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fr-FR"/>
              <a:t>LE PLAN CLIMAT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3E485E-00EC-9ABD-2752-063CC5F2A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fr-FR"/>
              <a:t>Par Alexandre Fortin-</a:t>
            </a:r>
            <a:r>
              <a:rPr lang="fr-FR" err="1"/>
              <a:t>Patoine</a:t>
            </a:r>
            <a:endParaRPr lang="fr-FR"/>
          </a:p>
          <a:p>
            <a:r>
              <a:rPr lang="fr-CA"/>
              <a:t>Directeur des services de l’aménagement, de l’environnement et du développement durable 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25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CF5AD-9F63-80ED-2D34-0F1EA891D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AA73BA-B245-C668-C24F-AFE09DB2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changements climatiques s’accentuent</a:t>
            </a:r>
          </a:p>
        </p:txBody>
      </p:sp>
      <p:pic>
        <p:nvPicPr>
          <p:cNvPr id="2" name="Picture 2" descr="La glace s'est fracassé lorsque ce poteau est tombé au sol.">
            <a:extLst>
              <a:ext uri="{FF2B5EF4-FFF2-40B4-BE49-F238E27FC236}">
                <a16:creationId xmlns:a16="http://schemas.microsoft.com/office/drawing/2014/main" id="{727AB6D7-2D5C-66CD-DB25-839D5B2E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09" y="2559521"/>
            <a:ext cx="2600830" cy="17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60554C-5F34-242D-2FF6-3BE4DA35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29"/>
          <a:stretch>
            <a:fillRect/>
          </a:stretch>
        </p:blipFill>
        <p:spPr>
          <a:xfrm>
            <a:off x="8613885" y="4420670"/>
            <a:ext cx="2945324" cy="176149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BE73A7-60A5-195D-98C3-26F9FCD7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09" y="4425521"/>
            <a:ext cx="2392108" cy="17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92D602-973D-C681-44C3-19C82FD6B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5"/>
          <a:stretch>
            <a:fillRect/>
          </a:stretch>
        </p:blipFill>
        <p:spPr>
          <a:xfrm>
            <a:off x="8826136" y="2575938"/>
            <a:ext cx="2733074" cy="1761494"/>
          </a:xfrm>
          <a:prstGeom prst="rect">
            <a:avLst/>
          </a:prstGeom>
        </p:spPr>
      </p:pic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793F29E3-CFCD-64CD-1203-9A4135F7E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0043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6870" indent="-356870"/>
            <a:r>
              <a:rPr lang="fr-FR"/>
              <a:t>Crise du verglas (janv. 1998)</a:t>
            </a:r>
          </a:p>
          <a:p>
            <a:pPr marL="356870" indent="-356870"/>
            <a:r>
              <a:rPr lang="fr-FR"/>
              <a:t>Vents violents (septembre 2012, janvier 2025)</a:t>
            </a:r>
          </a:p>
          <a:p>
            <a:pPr marL="356870" indent="-356870"/>
            <a:r>
              <a:rPr lang="fr-FR"/>
              <a:t>Pluie torrentielle (août 2024)</a:t>
            </a:r>
          </a:p>
          <a:p>
            <a:pPr marL="356870" indent="-356870"/>
            <a:r>
              <a:rPr lang="fr-FR"/>
              <a:t>Embâcle de glace, rivière Yamaska (mars 2025)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00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FE4FDFD-C6CB-C2D7-3DA2-79ECCF3F21B4}"/>
              </a:ext>
            </a:extLst>
          </p:cNvPr>
          <p:cNvSpPr txBox="1"/>
          <p:nvPr/>
        </p:nvSpPr>
        <p:spPr>
          <a:xfrm>
            <a:off x="1111526" y="2243355"/>
            <a:ext cx="9968948" cy="237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4400" b="1"/>
              <a:t>Le </a:t>
            </a:r>
            <a:r>
              <a:rPr lang="fr-FR" sz="4400" b="1" i="1"/>
              <a:t>statu quo </a:t>
            </a:r>
            <a:r>
              <a:rPr lang="fr-FR" sz="4400" b="1"/>
              <a:t>n’est plus possible car les coûts de l'inaction surpassent ceux de l'action. </a:t>
            </a:r>
            <a:endParaRPr lang="fr-FR" sz="4400"/>
          </a:p>
        </p:txBody>
      </p:sp>
    </p:spTree>
    <p:extLst>
      <p:ext uri="{BB962C8B-B14F-4D97-AF65-F5344CB8AC3E}">
        <p14:creationId xmlns:p14="http://schemas.microsoft.com/office/powerpoint/2010/main" val="164201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346F7-6946-920C-7200-7AE6F4FEF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76C434-BFF3-D5D1-971D-24C27457E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1">
                <a:solidFill>
                  <a:srgbClr val="212121"/>
                </a:solidFill>
              </a:rPr>
              <a:t>Accélérer la transition climatique locale (ATCL</a:t>
            </a:r>
            <a:r>
              <a:rPr lang="fr-FR" b="0">
                <a:solidFill>
                  <a:srgbClr val="212121"/>
                </a:solidFill>
              </a:rPr>
              <a:t>) du MELCCFP</a:t>
            </a:r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819174-02B2-8E12-4CD1-5C1F29302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0885"/>
            <a:ext cx="5157787" cy="1536230"/>
          </a:xfrm>
        </p:spPr>
        <p:txBody>
          <a:bodyPr>
            <a:normAutofit fontScale="92500"/>
          </a:bodyPr>
          <a:lstStyle/>
          <a:p>
            <a:r>
              <a:rPr lang="fr-FR" b="1">
                <a:solidFill>
                  <a:srgbClr val="212121"/>
                </a:solidFill>
              </a:rPr>
              <a:t>Aide financière de </a:t>
            </a:r>
            <a:r>
              <a:rPr lang="fr-CA" b="1"/>
              <a:t>1 257 032 $ </a:t>
            </a:r>
          </a:p>
          <a:p>
            <a:pPr lvl="1"/>
            <a:r>
              <a:rPr lang="fr-FR">
                <a:solidFill>
                  <a:srgbClr val="212121"/>
                </a:solidFill>
              </a:rPr>
              <a:t>Rédaction du plan climat (volet 1) </a:t>
            </a:r>
          </a:p>
          <a:p>
            <a:pPr lvl="1"/>
            <a:r>
              <a:rPr lang="fr-FR">
                <a:solidFill>
                  <a:srgbClr val="212121"/>
                </a:solidFill>
              </a:rPr>
              <a:t>Mettre en œuvre certaines actions (volet 2).</a:t>
            </a:r>
            <a:endParaRPr lang="fr-C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EA44F5B-A835-B996-DCFE-42965C26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un plan climat?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B182C3-2CF8-6015-350A-18FE508E7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5" y="4197115"/>
            <a:ext cx="4715108" cy="1146622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D2BF111-2942-36D1-5CF3-650D54E3ED71}"/>
              </a:ext>
            </a:extLst>
          </p:cNvPr>
          <p:cNvSpPr/>
          <p:nvPr/>
        </p:nvSpPr>
        <p:spPr>
          <a:xfrm>
            <a:off x="6331227" y="2917031"/>
            <a:ext cx="1709530" cy="82391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74D409FA-5DC6-D880-6FDA-9C0E1E5E2E55}"/>
              </a:ext>
            </a:extLst>
          </p:cNvPr>
          <p:cNvSpPr txBox="1">
            <a:spLocks/>
          </p:cNvSpPr>
          <p:nvPr/>
        </p:nvSpPr>
        <p:spPr>
          <a:xfrm>
            <a:off x="8377585" y="1898649"/>
            <a:ext cx="3465381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363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D3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/>
              <a:t>« </a:t>
            </a:r>
            <a:r>
              <a:rPr lang="fr-CA"/>
              <a:t>La lutte aux changements climatiques est une occasion d’innover… et nous utiliserons notre plan climat comme levier pour la suite des choses. »</a:t>
            </a:r>
          </a:p>
          <a:p>
            <a:pPr marL="0" indent="0" algn="r">
              <a:buNone/>
            </a:pPr>
            <a:r>
              <a:rPr lang="fr-CA" sz="2000"/>
              <a:t>- Vincent </a:t>
            </a:r>
            <a:r>
              <a:rPr lang="fr-CA" sz="2000" err="1"/>
              <a:t>Deguise</a:t>
            </a:r>
            <a:r>
              <a:rPr lang="fr-CA" sz="2000"/>
              <a:t> -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25321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8C40E-F390-BAD3-C18C-955CCA20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00A707F-795A-5DA6-D896-80B04AA5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Qu’est-ce qu’un plan climat?</a:t>
            </a:r>
          </a:p>
        </p:txBody>
      </p:sp>
      <p:sp>
        <p:nvSpPr>
          <p:cNvPr id="10" name="Google Shape;77;p14">
            <a:extLst>
              <a:ext uri="{FF2B5EF4-FFF2-40B4-BE49-F238E27FC236}">
                <a16:creationId xmlns:a16="http://schemas.microsoft.com/office/drawing/2014/main" id="{CAE75787-DED2-30C8-B814-D8DDCB95FEBA}"/>
              </a:ext>
            </a:extLst>
          </p:cNvPr>
          <p:cNvSpPr/>
          <p:nvPr/>
        </p:nvSpPr>
        <p:spPr>
          <a:xfrm>
            <a:off x="1142367" y="3224219"/>
            <a:ext cx="2362696" cy="122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25000"/>
              </a:lnSpc>
              <a:buClr>
                <a:srgbClr val="403C4E"/>
              </a:buClr>
              <a:buSzPts val="2200"/>
            </a:pPr>
            <a:r>
              <a:rPr lang="fr-CA" sz="3200" b="1">
                <a:solidFill>
                  <a:srgbClr val="403C4E"/>
                </a:solidFill>
                <a:latin typeface="Aptos" panose="020B0004020202020204" pitchFamily="34" charset="0"/>
                <a:ea typeface="Merriweather"/>
                <a:cs typeface="Merriweather"/>
                <a:sym typeface="Merriweather"/>
              </a:rPr>
              <a:t>Atténuation </a:t>
            </a:r>
            <a:r>
              <a:rPr lang="fr-CA" sz="2400">
                <a:sym typeface="Merriweather"/>
              </a:rPr>
              <a:t>Réduction des GES à la source </a:t>
            </a:r>
            <a:endParaRPr lang="fr-CA" sz="2400"/>
          </a:p>
        </p:txBody>
      </p:sp>
      <p:sp>
        <p:nvSpPr>
          <p:cNvPr id="11" name="Google Shape;84;p14">
            <a:extLst>
              <a:ext uri="{FF2B5EF4-FFF2-40B4-BE49-F238E27FC236}">
                <a16:creationId xmlns:a16="http://schemas.microsoft.com/office/drawing/2014/main" id="{E101C91A-12CD-C353-584D-0DF1EFC94221}"/>
              </a:ext>
            </a:extLst>
          </p:cNvPr>
          <p:cNvSpPr/>
          <p:nvPr/>
        </p:nvSpPr>
        <p:spPr>
          <a:xfrm>
            <a:off x="8374078" y="1706760"/>
            <a:ext cx="3078782" cy="181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403C4E"/>
              </a:buClr>
              <a:buSzPts val="2200"/>
            </a:pPr>
            <a:r>
              <a:rPr lang="fr-CA" sz="3200" b="1">
                <a:solidFill>
                  <a:srgbClr val="403C4E"/>
                </a:solidFill>
                <a:ea typeface="Merriweather"/>
                <a:cs typeface="Merriweather"/>
                <a:sym typeface="Merriweather"/>
              </a:rPr>
              <a:t>Adaptation</a:t>
            </a:r>
            <a:r>
              <a:rPr lang="fr-CA" sz="2333" b="1">
                <a:solidFill>
                  <a:srgbClr val="403C4E"/>
                </a:solidFill>
                <a:ea typeface="Merriweather"/>
                <a:cs typeface="Merriweather"/>
                <a:sym typeface="Merriweather"/>
              </a:rPr>
              <a:t> </a:t>
            </a:r>
            <a:r>
              <a:rPr lang="fr-CA" sz="2400">
                <a:sym typeface="Merriweather"/>
              </a:rPr>
              <a:t>Préparation aux impacts climatiques</a:t>
            </a:r>
            <a:endParaRPr lang="fr-CA" sz="2400"/>
          </a:p>
        </p:txBody>
      </p:sp>
      <p:sp>
        <p:nvSpPr>
          <p:cNvPr id="12" name="Google Shape;91;p14">
            <a:extLst>
              <a:ext uri="{FF2B5EF4-FFF2-40B4-BE49-F238E27FC236}">
                <a16:creationId xmlns:a16="http://schemas.microsoft.com/office/drawing/2014/main" id="{444DDD0B-307A-4DDC-597B-A6E11B3D8532}"/>
              </a:ext>
            </a:extLst>
          </p:cNvPr>
          <p:cNvSpPr/>
          <p:nvPr/>
        </p:nvSpPr>
        <p:spPr>
          <a:xfrm>
            <a:off x="8496415" y="4577540"/>
            <a:ext cx="2362696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403C4E"/>
              </a:buClr>
              <a:buSzPts val="2200"/>
            </a:pPr>
            <a:r>
              <a:rPr lang="fr-CA" sz="3200" b="1">
                <a:solidFill>
                  <a:srgbClr val="403C4E"/>
                </a:solidFill>
                <a:ea typeface="Merriweather"/>
                <a:cs typeface="Merriweather"/>
                <a:sym typeface="Merriweather"/>
              </a:rPr>
              <a:t>Mobilisation</a:t>
            </a:r>
            <a:r>
              <a:rPr lang="fr-CA" sz="2333" b="1">
                <a:solidFill>
                  <a:srgbClr val="403C4E"/>
                </a:solidFill>
                <a:ea typeface="Merriweather"/>
                <a:cs typeface="Merriweather"/>
                <a:sym typeface="Merriweather"/>
              </a:rPr>
              <a:t> </a:t>
            </a:r>
            <a:r>
              <a:rPr lang="fr-CA" sz="2400">
                <a:sym typeface="Merriweather"/>
              </a:rPr>
              <a:t>Engagement des acteurs locaux</a:t>
            </a:r>
            <a:endParaRPr lang="fr-CA" sz="2800"/>
          </a:p>
        </p:txBody>
      </p:sp>
      <p:pic>
        <p:nvPicPr>
          <p:cNvPr id="13" name="Image 12" descr="Une image contenant cercl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71B6360-42DC-79E6-E5D6-AF12113F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1C3DD">
                <a:tint val="45000"/>
                <a:satMod val="400000"/>
              </a:srgbClr>
            </a:duotone>
            <a:alphaModFix amt="40000"/>
          </a:blip>
          <a:stretch>
            <a:fillRect/>
          </a:stretch>
        </p:blipFill>
        <p:spPr>
          <a:xfrm>
            <a:off x="3452365" y="1027906"/>
            <a:ext cx="4974412" cy="52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926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4DC583D83F04E9891497F38344835" ma:contentTypeVersion="10" ma:contentTypeDescription="Crée un document." ma:contentTypeScope="" ma:versionID="99dcc2d15421683e471848a31a59c088">
  <xsd:schema xmlns:xsd="http://www.w3.org/2001/XMLSchema" xmlns:xs="http://www.w3.org/2001/XMLSchema" xmlns:p="http://schemas.microsoft.com/office/2006/metadata/properties" xmlns:ns2="78268303-803c-47d4-9465-f68baed44ac8" xmlns:ns3="1b8757fe-c866-4375-8d1b-2cb635e9e54c" targetNamespace="http://schemas.microsoft.com/office/2006/metadata/properties" ma:root="true" ma:fieldsID="9a0b66d47757f2cc15f6ca3755c28ed7" ns2:_="" ns3:_="">
    <xsd:import namespace="78268303-803c-47d4-9465-f68baed44ac8"/>
    <xsd:import namespace="1b8757fe-c866-4375-8d1b-2cb635e9e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8303-803c-47d4-9465-f68baed44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4c2d5cf-b3af-4cb3-824c-6a3bb619a3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757fe-c866-4375-8d1b-2cb635e9e54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ee4e325-cfbb-41d6-abb1-451172f677c2}" ma:internalName="TaxCatchAll" ma:showField="CatchAllData" ma:web="1b8757fe-c866-4375-8d1b-2cb635e9e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8757fe-c866-4375-8d1b-2cb635e9e54c" xsi:nil="true"/>
    <lcf76f155ced4ddcb4097134ff3c332f xmlns="78268303-803c-47d4-9465-f68baed44ac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2F8E67-2AE1-43B6-8F3C-40ACF1418C0E}">
  <ds:schemaRefs>
    <ds:schemaRef ds:uri="1b8757fe-c866-4375-8d1b-2cb635e9e54c"/>
    <ds:schemaRef ds:uri="78268303-803c-47d4-9465-f68baed44a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3686E03-F5F0-45DC-8B93-A6CB4EBF4064}">
  <ds:schemaRefs>
    <ds:schemaRef ds:uri="1b8757fe-c866-4375-8d1b-2cb635e9e54c"/>
    <ds:schemaRef ds:uri="78268303-803c-47d4-9465-f68baed44a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F7A707-2074-4FD8-A9A9-A1FB8E13EB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966</Words>
  <Application>Microsoft Office PowerPoint</Application>
  <PresentationFormat>Grand écran</PresentationFormat>
  <Paragraphs>182</Paragraphs>
  <Slides>28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Aptos</vt:lpstr>
      <vt:lpstr>Aptos Display</vt:lpstr>
      <vt:lpstr>Aptos Light</vt:lpstr>
      <vt:lpstr>Archivo</vt:lpstr>
      <vt:lpstr>Archivo Medium</vt:lpstr>
      <vt:lpstr>Arial</vt:lpstr>
      <vt:lpstr>Century Gothic</vt:lpstr>
      <vt:lpstr>Merriweather</vt:lpstr>
      <vt:lpstr>Thème Office</vt:lpstr>
      <vt:lpstr>Conception personnalisée</vt:lpstr>
      <vt:lpstr>Présentation PowerPoint</vt:lpstr>
      <vt:lpstr>MOT DU PRÉFET</vt:lpstr>
      <vt:lpstr>Les ambassadeurs du Plan climat</vt:lpstr>
      <vt:lpstr>MOT DE L’AMBASSADEUR</vt:lpstr>
      <vt:lpstr>LE PLAN CLIMAT</vt:lpstr>
      <vt:lpstr>Les changements climatiques s’accentuent</vt:lpstr>
      <vt:lpstr>Présentation PowerPoint</vt:lpstr>
      <vt:lpstr>Pourquoi un plan climat?</vt:lpstr>
      <vt:lpstr>Qu’est-ce qu’un plan climat?</vt:lpstr>
      <vt:lpstr>Équipe de travail</vt:lpstr>
      <vt:lpstr>Gouvernance – comité de pilotage</vt:lpstr>
      <vt:lpstr>Les objectifs de la démarche*</vt:lpstr>
      <vt:lpstr>Présentation PowerPoint</vt:lpstr>
      <vt:lpstr>Où on est rendu?</vt:lpstr>
      <vt:lpstr>D’où proviennent les GES  sur notre territoire?</vt:lpstr>
      <vt:lpstr>Le climat change déjà en Montérégie</vt:lpstr>
      <vt:lpstr>À quoi on doit se préparer?</vt:lpstr>
      <vt:lpstr>Éviter l’ingérable et gérer l’inévitable</vt:lpstr>
      <vt:lpstr>Passer à l’action (volet 2)</vt:lpstr>
      <vt:lpstr>Mobilisation</vt:lpstr>
      <vt:lpstr>Rôle des acteurs</vt:lpstr>
      <vt:lpstr>Conclusion</vt:lpstr>
      <vt:lpstr>Participer au Plan climat</vt:lpstr>
      <vt:lpstr>Présentation PowerPoint</vt:lpstr>
      <vt:lpstr>Présentation PowerPoint</vt:lpstr>
      <vt:lpstr>ANNEXES</vt:lpstr>
      <vt:lpstr>Les objectifs de la démarche  déterminés par le comité de pilotage </vt:lpstr>
      <vt:lpstr>Les aléas climatiques sélectionnés par le comité de pilotage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raymond</dc:creator>
  <cp:lastModifiedBy>Alexandre Brouillard</cp:lastModifiedBy>
  <cp:revision>6</cp:revision>
  <dcterms:created xsi:type="dcterms:W3CDTF">2026-04-16T16:10:57Z</dcterms:created>
  <dcterms:modified xsi:type="dcterms:W3CDTF">2026-04-24T12:48:02Z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0x0101004274DC583D83F04E9891497F38344835</vt:lpwstr>
  </property>
  <property fmtid="{D5CDD505-2E9C-101B-9397-08002B2CF9AE}" pid="3" name="MediaServiceImageTags">
    <vt:lpwstr/>
  </property>
</Properties>
</file>